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35" r:id="rId3"/>
    <p:sldId id="534" r:id="rId5"/>
    <p:sldId id="412" r:id="rId6"/>
    <p:sldId id="393" r:id="rId7"/>
    <p:sldId id="471" r:id="rId8"/>
    <p:sldId id="472" r:id="rId9"/>
    <p:sldId id="473" r:id="rId10"/>
    <p:sldId id="484" r:id="rId11"/>
    <p:sldId id="52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</p:sldIdLst>
  <p:sldSz cx="9144000" cy="5143500"/>
  <p:notesSz cx="6858000" cy="9144000"/>
  <p:custDataLst>
    <p:tags r:id="rId2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00"/>
    <a:srgbClr val="080808"/>
    <a:srgbClr val="333333"/>
    <a:srgbClr val="1C1C1C"/>
    <a:srgbClr val="5F5F5F"/>
    <a:srgbClr val="FCFCFC"/>
    <a:srgbClr val="CCD0D1"/>
    <a:srgbClr val="EED56C"/>
    <a:srgbClr val="D43E01"/>
    <a:srgbClr val="E8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81"/>
    <p:restoredTop sz="94660"/>
  </p:normalViewPr>
  <p:slideViewPr>
    <p:cSldViewPr showGuides="1">
      <p:cViewPr varScale="1">
        <p:scale>
          <a:sx n="85" d="100"/>
          <a:sy n="85" d="100"/>
        </p:scale>
        <p:origin x="918" y="84"/>
      </p:cViewPr>
      <p:guideLst>
        <p:guide orient="horz" pos="1453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gs" Target="tags/tag4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pPr fontAlgn="base"/>
            <a:fld id="{673B58EF-4ABD-40F4-ACA4-FE81D742E6DD}" type="datetimeFigureOut">
              <a:rPr lang="zh-CN" altLang="en-US" strike="noStrike" noProof="1" smtClean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pPr fontAlgn="base"/>
            <a:fld id="{A11FC198-2D83-4DFC-8CDD-7D23AF44D411}" type="slidenum">
              <a:rPr lang="zh-CN" altLang="en-US" strike="noStrike" noProof="1" smtClean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17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403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403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789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3789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041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6041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813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4813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041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6041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041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6041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765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475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 dirty="0"/>
          </a:p>
        </p:txBody>
      </p:sp>
      <p:sp>
        <p:nvSpPr>
          <p:cNvPr id="7475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379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3379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379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3379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1331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5602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969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2969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06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706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06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706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065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  <p:sp>
        <p:nvSpPr>
          <p:cNvPr id="706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marL="0" lvl="0" indent="0" algn="r" eaLnBrk="1" latinLnBrk="0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/>
          <a:lstStyle/>
          <a:p>
            <a:pPr fontAlgn="base"/>
            <a:fld id="{A4E37400-0646-4690-B3CD-AFE7E0746041}" type="datetimeFigureOut">
              <a:rPr lang="zh-CN" altLang="en-US" strike="noStrike" noProof="1" smtClean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/>
          <a:lstStyle/>
          <a:p>
            <a:pPr fontAlgn="base"/>
            <a:fld id="{7543FE73-A404-45C1-B77A-6DB3BD9EA953}" type="slidenum">
              <a:rPr lang="zh-CN" altLang="en-US" strike="noStrike" noProof="1" smtClean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048000" y="331471"/>
            <a:ext cx="3276600" cy="2312673"/>
          </a:xfrm>
          <a:custGeom>
            <a:avLst/>
            <a:gdLst/>
            <a:ahLst/>
            <a:cxnLst/>
            <a:rect l="l" t="t" r="r" b="b"/>
            <a:pathLst>
              <a:path w="3276600" h="3124200">
                <a:moveTo>
                  <a:pt x="3028950" y="0"/>
                </a:moveTo>
                <a:cubicBezTo>
                  <a:pt x="3165723" y="0"/>
                  <a:pt x="3276600" y="110877"/>
                  <a:pt x="3276600" y="247650"/>
                </a:cubicBezTo>
                <a:lnTo>
                  <a:pt x="3276600" y="2876550"/>
                </a:lnTo>
                <a:cubicBezTo>
                  <a:pt x="3276600" y="3013323"/>
                  <a:pt x="3165723" y="3124200"/>
                  <a:pt x="3028950" y="3124200"/>
                </a:cubicBezTo>
                <a:cubicBezTo>
                  <a:pt x="2892177" y="3124200"/>
                  <a:pt x="2781300" y="3013323"/>
                  <a:pt x="2781300" y="2876550"/>
                </a:cubicBezTo>
                <a:lnTo>
                  <a:pt x="2781300" y="247650"/>
                </a:lnTo>
                <a:cubicBezTo>
                  <a:pt x="2781300" y="110877"/>
                  <a:pt x="2892177" y="0"/>
                  <a:pt x="3028950" y="0"/>
                </a:cubicBezTo>
                <a:close/>
                <a:moveTo>
                  <a:pt x="2317750" y="0"/>
                </a:moveTo>
                <a:cubicBezTo>
                  <a:pt x="2454523" y="0"/>
                  <a:pt x="2565400" y="110877"/>
                  <a:pt x="2565400" y="247650"/>
                </a:cubicBezTo>
                <a:lnTo>
                  <a:pt x="2565400" y="2876550"/>
                </a:lnTo>
                <a:cubicBezTo>
                  <a:pt x="2565400" y="3013323"/>
                  <a:pt x="2454523" y="3124200"/>
                  <a:pt x="2317750" y="3124200"/>
                </a:cubicBezTo>
                <a:cubicBezTo>
                  <a:pt x="2180977" y="3124200"/>
                  <a:pt x="2070100" y="3013323"/>
                  <a:pt x="2070100" y="2876550"/>
                </a:cubicBezTo>
                <a:lnTo>
                  <a:pt x="2070100" y="247650"/>
                </a:lnTo>
                <a:cubicBezTo>
                  <a:pt x="2070100" y="110877"/>
                  <a:pt x="2180977" y="0"/>
                  <a:pt x="2317750" y="0"/>
                </a:cubicBezTo>
                <a:close/>
                <a:moveTo>
                  <a:pt x="1606550" y="0"/>
                </a:moveTo>
                <a:cubicBezTo>
                  <a:pt x="1743323" y="0"/>
                  <a:pt x="1854200" y="110877"/>
                  <a:pt x="1854200" y="247650"/>
                </a:cubicBezTo>
                <a:lnTo>
                  <a:pt x="1854200" y="2876550"/>
                </a:lnTo>
                <a:cubicBezTo>
                  <a:pt x="1854200" y="3013323"/>
                  <a:pt x="1743323" y="3124200"/>
                  <a:pt x="1606550" y="3124200"/>
                </a:cubicBezTo>
                <a:cubicBezTo>
                  <a:pt x="1469777" y="3124200"/>
                  <a:pt x="1358900" y="3013323"/>
                  <a:pt x="1358900" y="2876550"/>
                </a:cubicBezTo>
                <a:lnTo>
                  <a:pt x="1358900" y="247650"/>
                </a:lnTo>
                <a:cubicBezTo>
                  <a:pt x="1358900" y="110877"/>
                  <a:pt x="1469777" y="0"/>
                  <a:pt x="1606550" y="0"/>
                </a:cubicBezTo>
                <a:close/>
                <a:moveTo>
                  <a:pt x="958850" y="0"/>
                </a:moveTo>
                <a:cubicBezTo>
                  <a:pt x="1095623" y="0"/>
                  <a:pt x="1206500" y="110877"/>
                  <a:pt x="1206500" y="247650"/>
                </a:cubicBezTo>
                <a:lnTo>
                  <a:pt x="1206500" y="2876550"/>
                </a:lnTo>
                <a:cubicBezTo>
                  <a:pt x="1206500" y="3013323"/>
                  <a:pt x="1095623" y="3124200"/>
                  <a:pt x="958850" y="3124200"/>
                </a:cubicBezTo>
                <a:cubicBezTo>
                  <a:pt x="822077" y="3124200"/>
                  <a:pt x="711200" y="3013323"/>
                  <a:pt x="711200" y="2876550"/>
                </a:cubicBezTo>
                <a:lnTo>
                  <a:pt x="711200" y="247650"/>
                </a:lnTo>
                <a:cubicBezTo>
                  <a:pt x="711200" y="110877"/>
                  <a:pt x="822077" y="0"/>
                  <a:pt x="958850" y="0"/>
                </a:cubicBezTo>
                <a:close/>
                <a:moveTo>
                  <a:pt x="247650" y="0"/>
                </a:moveTo>
                <a:cubicBezTo>
                  <a:pt x="384423" y="0"/>
                  <a:pt x="495300" y="110877"/>
                  <a:pt x="495300" y="247650"/>
                </a:cubicBezTo>
                <a:lnTo>
                  <a:pt x="495300" y="2876550"/>
                </a:lnTo>
                <a:cubicBezTo>
                  <a:pt x="495300" y="3013323"/>
                  <a:pt x="384423" y="3124200"/>
                  <a:pt x="247650" y="3124200"/>
                </a:cubicBezTo>
                <a:cubicBezTo>
                  <a:pt x="110877" y="3124200"/>
                  <a:pt x="0" y="3013323"/>
                  <a:pt x="0" y="2876550"/>
                </a:cubicBezTo>
                <a:lnTo>
                  <a:pt x="0" y="247650"/>
                </a:lnTo>
                <a:cubicBezTo>
                  <a:pt x="0" y="110877"/>
                  <a:pt x="110877" y="0"/>
                  <a:pt x="2476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81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pPr fontAlgn="base"/>
            <a:endParaRPr lang="en-US" strike="noStrike" noProof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966030" y="2851089"/>
            <a:ext cx="3383973" cy="3238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15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 fontAlgn="base"/>
            <a:r>
              <a:rPr lang="es-ES_tradnl" sz="3150" strike="noStrike" noProof="1" dirty="0"/>
              <a:t>TITLE HERE</a:t>
            </a:r>
            <a:endParaRPr lang="es-ES_tradnl" strike="noStrike" noProof="1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966030" y="3288939"/>
            <a:ext cx="3383973" cy="171338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5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 fontAlgn="base"/>
            <a:r>
              <a:rPr lang="es-ES_tradnl" sz="1350" strike="noStrike" noProof="1" dirty="0" err="1"/>
              <a:t>Ultimate</a:t>
            </a:r>
            <a:r>
              <a:rPr lang="es-ES_tradnl" sz="1350" strike="noStrike" noProof="1" dirty="0"/>
              <a:t> </a:t>
            </a:r>
            <a:r>
              <a:rPr lang="es-ES_tradnl" sz="1350" strike="noStrike" noProof="1" dirty="0" err="1"/>
              <a:t>Powerpoint</a:t>
            </a:r>
            <a:r>
              <a:rPr lang="es-ES_tradnl" sz="1350" strike="noStrike" noProof="1" dirty="0"/>
              <a:t> </a:t>
            </a:r>
            <a:r>
              <a:rPr lang="es-ES_tradnl" sz="1350" strike="noStrike" noProof="1" dirty="0" err="1"/>
              <a:t>Template</a:t>
            </a:r>
            <a:endParaRPr lang="es-ES_tradnl" strike="noStrike" noProof="1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981376" y="3613369"/>
            <a:ext cx="3366029" cy="115265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08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 fontAlgn="base"/>
            <a:r>
              <a:rPr lang="en-US" sz="1080" strike="noStrike" noProof="1" dirty="0" err="1"/>
              <a:t>Lorem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ipsum</a:t>
            </a:r>
            <a:r>
              <a:rPr lang="en-US" sz="1080" strike="noStrike" noProof="1" dirty="0"/>
              <a:t> dolor sit </a:t>
            </a:r>
            <a:r>
              <a:rPr lang="en-US" sz="1080" strike="noStrike" noProof="1" dirty="0" err="1"/>
              <a:t>amet</a:t>
            </a:r>
            <a:r>
              <a:rPr lang="en-US" sz="1080" strike="noStrike" noProof="1" dirty="0"/>
              <a:t>, </a:t>
            </a:r>
            <a:r>
              <a:rPr lang="en-US" sz="1080" strike="noStrike" noProof="1" dirty="0" err="1"/>
              <a:t>consectetur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adipiscing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elit</a:t>
            </a:r>
            <a:r>
              <a:rPr lang="en-US" sz="1080" strike="noStrike" noProof="1" dirty="0"/>
              <a:t>. </a:t>
            </a:r>
            <a:r>
              <a:rPr lang="en-US" sz="1080" strike="noStrike" noProof="1" dirty="0" err="1"/>
              <a:t>Fusce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diam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tortor</a:t>
            </a:r>
            <a:r>
              <a:rPr lang="en-US" sz="1080" strike="noStrike" noProof="1" dirty="0"/>
              <a:t>, </a:t>
            </a:r>
            <a:r>
              <a:rPr lang="en-US" sz="1080" strike="noStrike" noProof="1" dirty="0" err="1"/>
              <a:t>mattis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quis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dapibus</a:t>
            </a:r>
            <a:r>
              <a:rPr lang="en-US" sz="1080" strike="noStrike" noProof="1" dirty="0"/>
              <a:t> vitae, </a:t>
            </a:r>
            <a:r>
              <a:rPr lang="en-US" sz="1080" strike="noStrike" noProof="1" dirty="0" err="1"/>
              <a:t>euismod</a:t>
            </a:r>
            <a:r>
              <a:rPr lang="en-US" sz="1080" strike="noStrike" noProof="1" dirty="0"/>
              <a:t> non </a:t>
            </a:r>
            <a:r>
              <a:rPr lang="en-US" sz="1080" strike="noStrike" noProof="1" dirty="0" err="1"/>
              <a:t>purus</a:t>
            </a:r>
            <a:r>
              <a:rPr lang="en-US" sz="1080" strike="noStrike" noProof="1" dirty="0"/>
              <a:t>. Maecenas </a:t>
            </a:r>
            <a:r>
              <a:rPr lang="en-US" sz="1080" strike="noStrike" noProof="1" dirty="0" err="1"/>
              <a:t>ut</a:t>
            </a:r>
            <a:r>
              <a:rPr lang="en-US" sz="1080" strike="noStrike" noProof="1" dirty="0"/>
              <a:t> lacus </a:t>
            </a:r>
            <a:r>
              <a:rPr lang="en-US" sz="1080" strike="noStrike" noProof="1" dirty="0" err="1"/>
              <a:t>nec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mauris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feugiat</a:t>
            </a:r>
            <a:r>
              <a:rPr lang="en-US" sz="1080" strike="noStrike" noProof="1" dirty="0"/>
              <a:t> </a:t>
            </a:r>
            <a:r>
              <a:rPr lang="en-US" sz="1080" strike="noStrike" noProof="1" dirty="0" err="1"/>
              <a:t>tristique</a:t>
            </a:r>
            <a:r>
              <a:rPr lang="en-US" sz="1080" strike="noStrike" noProof="1" dirty="0"/>
              <a:t>.</a:t>
            </a:r>
            <a:endParaRPr 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pic>
        <p:nvPicPr>
          <p:cNvPr id="1026" name="图片 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矩形 23"/>
          <p:cNvSpPr/>
          <p:nvPr/>
        </p:nvSpPr>
        <p:spPr>
          <a:xfrm>
            <a:off x="-317" y="1275398"/>
            <a:ext cx="9144000" cy="21097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2641781" y="4097308"/>
            <a:ext cx="3733733" cy="467843"/>
          </a:xfrm>
          <a:prstGeom prst="roundRect">
            <a:avLst/>
          </a:prstGeom>
          <a:gradFill>
            <a:gsLst>
              <a:gs pos="100000">
                <a:schemeClr val="bg1">
                  <a:lumMod val="97000"/>
                </a:schemeClr>
              </a:gs>
              <a:gs pos="0">
                <a:schemeClr val="bg1">
                  <a:lumMod val="80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1433195" fontAlgn="base"/>
            <a:endParaRPr lang="zh-CN" altLang="en-US" sz="2820" strike="noStrike" spc="-150" noProof="1" dirty="0"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27" name="Group 91"/>
          <p:cNvGrpSpPr/>
          <p:nvPr/>
        </p:nvGrpSpPr>
        <p:grpSpPr>
          <a:xfrm>
            <a:off x="5767388" y="4110038"/>
            <a:ext cx="468312" cy="639762"/>
            <a:chOff x="936" y="1480"/>
            <a:chExt cx="1589" cy="2167"/>
          </a:xfrm>
        </p:grpSpPr>
        <p:grpSp>
          <p:nvGrpSpPr>
            <p:cNvPr id="6150" name="组合 33"/>
            <p:cNvGrpSpPr/>
            <p:nvPr/>
          </p:nvGrpSpPr>
          <p:grpSpPr>
            <a:xfrm>
              <a:off x="985" y="1583"/>
              <a:ext cx="1441" cy="2064"/>
              <a:chOff x="1754168" y="3653262"/>
              <a:chExt cx="1857599" cy="2664565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1754168" y="3653262"/>
                <a:ext cx="1857599" cy="185759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innerShdw blurRad="889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base">
                  <a:defRPr/>
                </a:pPr>
                <a:endParaRPr lang="zh-CN" altLang="en-US" sz="3000" strike="noStrike" noProof="1" dirty="0"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1911556" y="3810650"/>
                <a:ext cx="1542822" cy="1542820"/>
              </a:xfrm>
              <a:prstGeom prst="ellipse">
                <a:avLst/>
              </a:prstGeom>
              <a:solidFill>
                <a:srgbClr val="C20100"/>
              </a:solidFill>
              <a:ln w="28575">
                <a:gradFill flip="none" rotWithShape="1">
                  <a:gsLst>
                    <a:gs pos="100000">
                      <a:srgbClr val="FFFFFF"/>
                    </a:gs>
                    <a:gs pos="0">
                      <a:srgbClr val="CECED0"/>
                    </a:gs>
                  </a:gsLst>
                  <a:lin ang="13500000" scaled="1"/>
                  <a:tileRect/>
                </a:gradFill>
              </a:ln>
              <a:effectLst>
                <a:outerShdw blurRad="190500" dist="889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defRPr/>
                </a:pPr>
                <a:endParaRPr lang="zh-CN" altLang="en-US" strike="noStrike" noProof="1"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1890879" y="3789973"/>
                <a:ext cx="1584176" cy="158417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innerShdw blurRad="889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base">
                  <a:defRPr/>
                </a:pPr>
                <a:endParaRPr lang="zh-CN" altLang="en-US" sz="3000" strike="noStrike" noProof="1" dirty="0">
                  <a:solidFill>
                    <a:srgbClr val="0087CF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6154" name="矩形 35"/>
              <p:cNvSpPr/>
              <p:nvPr/>
            </p:nvSpPr>
            <p:spPr>
              <a:xfrm>
                <a:off x="2277560" y="4093183"/>
                <a:ext cx="807749" cy="22246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ctr"/>
                <a:endParaRPr lang="zh-CN" altLang="zh-CN" sz="2700">
                  <a:solidFill>
                    <a:srgbClr val="CA009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grpSp>
          <p:nvGrpSpPr>
            <p:cNvPr id="6155" name="组合 4"/>
            <p:cNvGrpSpPr/>
            <p:nvPr/>
          </p:nvGrpSpPr>
          <p:grpSpPr>
            <a:xfrm>
              <a:off x="936" y="1480"/>
              <a:ext cx="1589" cy="1588"/>
              <a:chOff x="3733576" y="3930057"/>
              <a:chExt cx="1801556" cy="1800152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defRPr/>
                </a:pPr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1" name="任意多边形 6"/>
              <p:cNvSpPr/>
              <p:nvPr/>
            </p:nvSpPr>
            <p:spPr>
              <a:xfrm>
                <a:off x="3734710" y="3930057"/>
                <a:ext cx="1800422" cy="1800152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defRPr/>
                </a:pPr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2" name="椭圆 7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defRPr/>
                </a:pPr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</p:grpSp>
      <p:sp>
        <p:nvSpPr>
          <p:cNvPr id="38" name="矩形 17"/>
          <p:cNvSpPr>
            <a:spLocks noChangeArrowheads="1"/>
          </p:cNvSpPr>
          <p:nvPr/>
        </p:nvSpPr>
        <p:spPr bwMode="auto">
          <a:xfrm>
            <a:off x="3091815" y="4162108"/>
            <a:ext cx="3349625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/>
            <a:r>
              <a:rPr lang="zh-CN" altLang="en-US" sz="1600" b="1" strike="noStrike" spc="300" noProof="1" dirty="0">
                <a:solidFill>
                  <a:srgbClr val="C00000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南通大学分析测试中心</a:t>
            </a:r>
            <a:endParaRPr lang="zh-CN" altLang="en-US" sz="1600" b="1" strike="noStrike" spc="300" noProof="1" dirty="0">
              <a:solidFill>
                <a:srgbClr val="C00000"/>
              </a:solidFill>
              <a:latin typeface="FZHei-B01S" pitchFamily="2" charset="-122"/>
              <a:ea typeface="FZHei-B01S" pitchFamily="2" charset="-122"/>
              <a:cs typeface="+mn-cs"/>
              <a:sym typeface="FZHei-B01S" pitchFamily="2" charset="-122"/>
            </a:endParaRPr>
          </a:p>
        </p:txBody>
      </p:sp>
      <p:sp>
        <p:nvSpPr>
          <p:cNvPr id="45" name="等腰三角形 44"/>
          <p:cNvSpPr/>
          <p:nvPr/>
        </p:nvSpPr>
        <p:spPr>
          <a:xfrm rot="5400000">
            <a:off x="-19685" y="113030"/>
            <a:ext cx="281940" cy="24257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solidFill>
                <a:srgbClr val="C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124075" y="1924050"/>
            <a:ext cx="52851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spc="600" noProof="1" dirty="0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对外测试接样流程</a:t>
            </a:r>
            <a:endParaRPr lang="zh-CN" altLang="en-US" sz="4000" b="1" spc="600" noProof="1" dirty="0">
              <a:solidFill>
                <a:schemeClr val="tx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FZHei-B01S" pitchFamily="2" charset="-122"/>
              <a:ea typeface="FZHei-B01S" pitchFamily="2" charset="-122"/>
              <a:cs typeface="+mn-cs"/>
              <a:sym typeface="FZHei-B01S" pitchFamily="2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0" grpId="0"/>
      <p:bldP spid="50" grpId="1"/>
      <p:bldP spid="26" grpId="0" animBg="1"/>
      <p:bldP spid="38" grpId="0"/>
      <p:bldP spid="26" grpId="1" animBg="1"/>
      <p:bldP spid="3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11"/>
          <p:cNvSpPr txBox="1"/>
          <p:nvPr/>
        </p:nvSpPr>
        <p:spPr>
          <a:xfrm>
            <a:off x="4442460" y="1851660"/>
            <a:ext cx="1703070" cy="1506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 fontAlgn="base"/>
            <a:r>
              <a:rPr lang="zh-CN" altLang="en-US" sz="14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 </a:t>
            </a:r>
            <a:r>
              <a:rPr lang="zh-CN" altLang="en-US" sz="28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第三部分</a:t>
            </a:r>
            <a:endParaRPr lang="zh-CN" altLang="en-US" sz="2800" b="1" strike="noStrike" noProof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cs typeface="+mn-cs"/>
              <a:sym typeface="FZHei-B01S" pitchFamily="2" charset="-122"/>
            </a:endParaRPr>
          </a:p>
          <a:p>
            <a:pPr marL="0" lvl="1" algn="ctr" fontAlgn="base"/>
            <a:endParaRPr lang="en-US" altLang="zh-CN" sz="2800" b="1" strike="noStrike" noProof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marL="0" lvl="1" algn="ctr" fontAlgn="base"/>
            <a:r>
              <a:rPr lang="zh-CN" altLang="en-US" sz="3600" b="1" strike="noStrike" noProof="1" dirty="0">
                <a:solidFill>
                  <a:schemeClr val="accent3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送样品</a:t>
            </a:r>
            <a:endParaRPr lang="en-US" altLang="zh-CN" sz="3600" b="1" strike="noStrike" noProof="1" dirty="0">
              <a:solidFill>
                <a:schemeClr val="accent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3635375" y="1635125"/>
            <a:ext cx="0" cy="1925638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17750" y="3228975"/>
            <a:ext cx="903288" cy="247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r>
              <a:rPr lang="en-US" altLang="zh-CN" sz="1600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PART 03</a:t>
            </a:r>
            <a:endParaRPr lang="zh-CN" altLang="en-US" sz="1600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24075" y="1708150"/>
            <a:ext cx="1196975" cy="11969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75" name="TextBox 13"/>
            <p:cNvSpPr txBox="1"/>
            <p:nvPr/>
          </p:nvSpPr>
          <p:spPr>
            <a:xfrm>
              <a:off x="2344338" y="1921522"/>
              <a:ext cx="902846" cy="7694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5000" b="1" noProof="1" dirty="0">
                  <a:solidFill>
                    <a:schemeClr val="accent3"/>
                  </a:solidFill>
                  <a:latin typeface="FZHei-B01S" pitchFamily="2" charset="-122"/>
                  <a:ea typeface="FZHei-B01S" pitchFamily="2" charset="-122"/>
                  <a:cs typeface="+mn-cs"/>
                  <a:sym typeface="FZHei-B01S" pitchFamily="2" charset="-122"/>
                </a:rPr>
                <a:t>03</a:t>
              </a:r>
              <a:endParaRPr lang="zh-CN" altLang="en-US" sz="5000" b="1" noProof="1" dirty="0">
                <a:solidFill>
                  <a:schemeClr val="accent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  <p:bldLst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" name="Text Box 18"/>
          <p:cNvSpPr txBox="1"/>
          <p:nvPr/>
        </p:nvSpPr>
        <p:spPr>
          <a:xfrm>
            <a:off x="2879725" y="366713"/>
            <a:ext cx="338455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送样品</a:t>
            </a:r>
            <a:endParaRPr lang="zh-CN" altLang="en-US" sz="2500" dirty="0">
              <a:solidFill>
                <a:srgbClr val="33333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88" name="直接连接符​​ 14"/>
          <p:cNvCxnSpPr/>
          <p:nvPr/>
        </p:nvCxnSpPr>
        <p:spPr>
          <a:xfrm>
            <a:off x="2441575" y="842963"/>
            <a:ext cx="4260850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587375" y="852488"/>
            <a:ext cx="3192463" cy="3951287"/>
            <a:chOff x="865232" y="1286330"/>
            <a:chExt cx="4013321" cy="4966128"/>
          </a:xfrm>
        </p:grpSpPr>
        <p:pic>
          <p:nvPicPr>
            <p:cNvPr id="36868" name="Picture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65232" y="1286330"/>
              <a:ext cx="4013321" cy="496612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" name="Rectangle 4"/>
            <p:cNvSpPr/>
            <p:nvPr/>
          </p:nvSpPr>
          <p:spPr>
            <a:xfrm>
              <a:off x="1451817" y="1908864"/>
              <a:ext cx="2840124" cy="3699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9137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strike="noStrike" noProof="1" dirty="0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送样地址：</a:t>
              </a:r>
              <a:endParaRPr lang="zh-CN" altLang="en-US" sz="20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  <a:p>
              <a:pPr algn="just" defTabSz="9137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strike="noStrike" noProof="1" dirty="0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南通市崇川区啬园路9号南通大学啬园校区15号楼（纺化楼）A409室</a:t>
              </a:r>
              <a:endParaRPr lang="zh-CN" altLang="en-US" sz="20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  <a:p>
              <a:pPr algn="just" defTabSz="9137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strike="noStrike" noProof="1" dirty="0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杨老师 （收）</a:t>
              </a:r>
              <a:endParaRPr lang="zh-CN" altLang="en-US" sz="20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  <a:p>
              <a:pPr algn="just" defTabSz="9137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strike="noStrike" noProof="1" dirty="0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TEL:15202476606</a:t>
              </a:r>
              <a:endParaRPr lang="zh-CN" altLang="en-US" sz="20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298950" y="1448435"/>
            <a:ext cx="2955290" cy="701040"/>
            <a:chOff x="814328" y="3219334"/>
            <a:chExt cx="2797200" cy="432536"/>
          </a:xfrm>
        </p:grpSpPr>
        <p:grpSp>
          <p:nvGrpSpPr>
            <p:cNvPr id="36875" name="组合 11"/>
            <p:cNvGrpSpPr/>
            <p:nvPr/>
          </p:nvGrpSpPr>
          <p:grpSpPr>
            <a:xfrm>
              <a:off x="814328" y="3219334"/>
              <a:ext cx="2797200" cy="432536"/>
              <a:chOff x="2173927" y="3285519"/>
              <a:chExt cx="3549387" cy="548848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2173927" y="3285519"/>
                <a:ext cx="3549387" cy="548848"/>
                <a:chOff x="4304043" y="1286668"/>
                <a:chExt cx="7914744" cy="2757793"/>
              </a:xfrm>
              <a:effectLst>
                <a:outerShdw blurRad="381000" dist="2540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6" name="圆角矩形 15"/>
                <p:cNvSpPr/>
                <p:nvPr/>
              </p:nvSpPr>
              <p:spPr>
                <a:xfrm>
                  <a:off x="4304043" y="1286668"/>
                  <a:ext cx="7914744" cy="2757793"/>
                </a:xfrm>
                <a:prstGeom prst="roundRect">
                  <a:avLst/>
                </a:prstGeom>
                <a:gradFill>
                  <a:gsLst>
                    <a:gs pos="62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fontAlgn="base"/>
                  <a:endParaRPr lang="zh-CN" altLang="en-US" sz="1100" strike="noStrike" noProof="1">
                    <a:solidFill>
                      <a:srgbClr val="080808"/>
                    </a:solidFill>
                    <a:latin typeface="FZHei-B01S" pitchFamily="2" charset="-122"/>
                    <a:ea typeface="FZHei-B01S" pitchFamily="2" charset="-122"/>
                    <a:sym typeface="FZHei-B01S" pitchFamily="2" charset="-122"/>
                  </a:endParaRPr>
                </a:p>
              </p:txBody>
            </p:sp>
            <p:sp>
              <p:nvSpPr>
                <p:cNvPr id="17" name="圆角矩形 16"/>
                <p:cNvSpPr/>
                <p:nvPr/>
              </p:nvSpPr>
              <p:spPr>
                <a:xfrm>
                  <a:off x="4351924" y="1373342"/>
                  <a:ext cx="7812881" cy="2584452"/>
                </a:xfrm>
                <a:prstGeom prst="roundRect">
                  <a:avLst/>
                </a:prstGeom>
                <a:gradFill>
                  <a:gsLst>
                    <a:gs pos="42000">
                      <a:srgbClr val="F0F0F0"/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fontAlgn="base"/>
                  <a:endParaRPr lang="zh-CN" altLang="en-US" sz="1100" strike="noStrike" noProof="1">
                    <a:solidFill>
                      <a:srgbClr val="080808"/>
                    </a:solidFill>
                    <a:latin typeface="FZHei-B01S" pitchFamily="2" charset="-122"/>
                    <a:ea typeface="FZHei-B01S" pitchFamily="2" charset="-122"/>
                    <a:sym typeface="FZHei-B01S" pitchFamily="2" charset="-122"/>
                  </a:endParaRPr>
                </a:p>
              </p:txBody>
            </p:sp>
          </p:grpSp>
          <p:sp>
            <p:nvSpPr>
              <p:cNvPr id="15" name="椭圆 14"/>
              <p:cNvSpPr/>
              <p:nvPr/>
            </p:nvSpPr>
            <p:spPr>
              <a:xfrm>
                <a:off x="2328746" y="3451068"/>
                <a:ext cx="243286" cy="17350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88900" dist="63500" dir="8100000" algn="tr" rotWithShape="0">
                  <a:prstClr val="black">
                    <a:alpha val="5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base"/>
                <a:endParaRPr lang="zh-CN" altLang="en-US" sz="1100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36878" name="TextBox 24"/>
            <p:cNvSpPr txBox="1"/>
            <p:nvPr/>
          </p:nvSpPr>
          <p:spPr>
            <a:xfrm>
              <a:off x="1209191" y="3245825"/>
              <a:ext cx="2347690" cy="3984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r>
                <a:rPr lang="zh-CN" altLang="en-US" sz="1400" dirty="0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测试委托单和样品一起送达。无委托单不暂存样品，不对样品负责。</a:t>
              </a:r>
              <a:endParaRPr lang="zh-CN" altLang="en-US" sz="1400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352925" y="2413635"/>
            <a:ext cx="2882900" cy="702180"/>
            <a:chOff x="831526" y="3214641"/>
            <a:chExt cx="3603522" cy="546373"/>
          </a:xfrm>
        </p:grpSpPr>
        <p:grpSp>
          <p:nvGrpSpPr>
            <p:cNvPr id="21" name="组合 20"/>
            <p:cNvGrpSpPr/>
            <p:nvPr/>
          </p:nvGrpSpPr>
          <p:grpSpPr>
            <a:xfrm rot="0">
              <a:off x="831526" y="3214641"/>
              <a:ext cx="3603522" cy="540177"/>
              <a:chOff x="4352704" y="1256748"/>
              <a:chExt cx="10196250" cy="3444097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23" name="圆角矩形 22"/>
              <p:cNvSpPr/>
              <p:nvPr/>
            </p:nvSpPr>
            <p:spPr>
              <a:xfrm>
                <a:off x="4352704" y="1256748"/>
                <a:ext cx="10196250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base"/>
                <a:endParaRPr lang="zh-CN" altLang="en-US" sz="1100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24" name="圆角矩形 23"/>
              <p:cNvSpPr/>
              <p:nvPr/>
            </p:nvSpPr>
            <p:spPr>
              <a:xfrm>
                <a:off x="4352884" y="1371523"/>
                <a:ext cx="10095233" cy="3329322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base"/>
                <a:endParaRPr lang="zh-CN" altLang="en-US" sz="1100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36883" name="TextBox 31"/>
            <p:cNvSpPr txBox="1"/>
            <p:nvPr/>
          </p:nvSpPr>
          <p:spPr>
            <a:xfrm>
              <a:off x="1300245" y="3258515"/>
              <a:ext cx="2989681" cy="5024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r>
                <a:rPr lang="zh-CN" altLang="en-US" sz="1400" dirty="0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送样人来送样品，提前</a:t>
              </a:r>
              <a:r>
                <a:rPr lang="en-US" altLang="zh-CN" sz="1400" dirty="0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2</a:t>
              </a:r>
              <a:r>
                <a:rPr lang="zh-CN" altLang="en-US" sz="1400" dirty="0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个工作日与我们联系。提交入校申请。</a:t>
              </a:r>
              <a:endParaRPr lang="zh-CN" altLang="en-US" sz="1400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352290" y="3406140"/>
            <a:ext cx="2901950" cy="748436"/>
            <a:chOff x="814328" y="3219334"/>
            <a:chExt cx="2967344" cy="432536"/>
          </a:xfrm>
        </p:grpSpPr>
        <p:grpSp>
          <p:nvGrpSpPr>
            <p:cNvPr id="28" name="组合 27"/>
            <p:cNvGrpSpPr/>
            <p:nvPr/>
          </p:nvGrpSpPr>
          <p:grpSpPr>
            <a:xfrm rot="0">
              <a:off x="814328" y="3219334"/>
              <a:ext cx="2967344" cy="432536"/>
              <a:chOff x="4304043" y="1286668"/>
              <a:chExt cx="8396171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0" name="圆角矩形 29"/>
              <p:cNvSpPr/>
              <p:nvPr/>
            </p:nvSpPr>
            <p:spPr>
              <a:xfrm>
                <a:off x="4304043" y="1286668"/>
                <a:ext cx="8396171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base"/>
                <a:endParaRPr lang="zh-CN" altLang="en-US" sz="1100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4351923" y="1373339"/>
                <a:ext cx="8295467" cy="2584452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base"/>
                <a:endParaRPr lang="zh-CN" altLang="en-US" sz="1100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36888" name="TextBox 38"/>
            <p:cNvSpPr txBox="1"/>
            <p:nvPr/>
          </p:nvSpPr>
          <p:spPr>
            <a:xfrm>
              <a:off x="1232022" y="3278535"/>
              <a:ext cx="2371197" cy="37321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r>
                <a:rPr lang="zh-CN" altLang="en-US" sz="1400" dirty="0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为提高测试效率和样品安全，寄送样品请寄顺丰快递。（疫情期间只有顺丰快递可进校园）</a:t>
              </a:r>
              <a:endParaRPr lang="zh-CN" altLang="en-US" sz="1400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4471035" y="3605530"/>
            <a:ext cx="202565" cy="22161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88900" dist="63500" dir="8100000" algn="tr" rotWithShape="0">
              <a:prstClr val="black">
                <a:alpha val="5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fontAlgn="base"/>
            <a:endParaRPr lang="zh-CN" altLang="en-US" sz="1100" strike="noStrike" noProof="1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471035" y="2656205"/>
            <a:ext cx="202565" cy="22161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88900" dist="63500" dir="8100000" algn="tr" rotWithShape="0">
              <a:prstClr val="black">
                <a:alpha val="5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zh-CN" altLang="en-US" sz="1100" strike="noStrike" noProof="1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11"/>
          <p:cNvSpPr txBox="1"/>
          <p:nvPr/>
        </p:nvSpPr>
        <p:spPr>
          <a:xfrm>
            <a:off x="4140200" y="1851660"/>
            <a:ext cx="2019300" cy="1506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 fontAlgn="base"/>
            <a:r>
              <a:rPr lang="zh-CN" altLang="en-US" sz="14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 </a:t>
            </a:r>
            <a:r>
              <a:rPr lang="zh-CN" altLang="en-US" sz="28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第四部分</a:t>
            </a:r>
            <a:endParaRPr lang="zh-CN" altLang="en-US" sz="2800" b="1" strike="noStrike" noProof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cs typeface="+mn-cs"/>
              <a:sym typeface="FZHei-B01S" pitchFamily="2" charset="-122"/>
            </a:endParaRPr>
          </a:p>
          <a:p>
            <a:pPr marL="0" lvl="1" algn="ctr" fontAlgn="base"/>
            <a:endParaRPr lang="en-US" altLang="zh-CN" sz="2800" b="1" strike="noStrike" noProof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marL="0" lvl="1" algn="ctr" fontAlgn="base"/>
            <a:r>
              <a:rPr lang="zh-CN" altLang="en-US" sz="3600" b="1" strike="noStrike" noProof="1" dirty="0">
                <a:solidFill>
                  <a:schemeClr val="accent4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核价付款</a:t>
            </a:r>
            <a:endParaRPr lang="en-US" altLang="zh-CN" sz="3600" b="1" strike="noStrike" noProof="1" dirty="0">
              <a:solidFill>
                <a:schemeClr val="accent4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3635375" y="1635125"/>
            <a:ext cx="0" cy="1925638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17750" y="3228975"/>
            <a:ext cx="903288" cy="247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r>
              <a:rPr lang="en-US" altLang="zh-CN" sz="1600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PART 04</a:t>
            </a:r>
            <a:endParaRPr lang="zh-CN" altLang="en-US" sz="1600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24075" y="1708150"/>
            <a:ext cx="1196975" cy="11969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75" name="TextBox 13"/>
            <p:cNvSpPr txBox="1"/>
            <p:nvPr/>
          </p:nvSpPr>
          <p:spPr>
            <a:xfrm>
              <a:off x="2344338" y="1921522"/>
              <a:ext cx="902846" cy="7694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5000" b="1" noProof="1" dirty="0">
                  <a:solidFill>
                    <a:schemeClr val="accent4"/>
                  </a:solidFill>
                  <a:latin typeface="FZHei-B01S" pitchFamily="2" charset="-122"/>
                  <a:ea typeface="FZHei-B01S" pitchFamily="2" charset="-122"/>
                  <a:cs typeface="+mn-cs"/>
                  <a:sym typeface="FZHei-B01S" pitchFamily="2" charset="-122"/>
                </a:rPr>
                <a:t>04</a:t>
              </a:r>
              <a:endParaRPr lang="zh-CN" altLang="en-US" sz="5000" b="1" noProof="1" dirty="0">
                <a:solidFill>
                  <a:schemeClr val="accent4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  <p:bldLst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" name="Rectangle 4"/>
          <p:cNvSpPr/>
          <p:nvPr/>
        </p:nvSpPr>
        <p:spPr bwMode="auto">
          <a:xfrm>
            <a:off x="511175" y="1100138"/>
            <a:ext cx="2852738" cy="3509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7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87" name="Text Box 18"/>
          <p:cNvSpPr txBox="1"/>
          <p:nvPr/>
        </p:nvSpPr>
        <p:spPr>
          <a:xfrm>
            <a:off x="2879725" y="366713"/>
            <a:ext cx="338455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核价付款</a:t>
            </a:r>
            <a:endParaRPr lang="zh-CN" altLang="en-US" sz="2500" dirty="0">
              <a:solidFill>
                <a:srgbClr val="33333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88" name="直接连接符​​ 14"/>
          <p:cNvCxnSpPr/>
          <p:nvPr/>
        </p:nvCxnSpPr>
        <p:spPr>
          <a:xfrm>
            <a:off x="2441575" y="842963"/>
            <a:ext cx="4260850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54"/>
          <p:cNvSpPr txBox="1"/>
          <p:nvPr/>
        </p:nvSpPr>
        <p:spPr>
          <a:xfrm>
            <a:off x="3454400" y="2355850"/>
            <a:ext cx="5343525" cy="258508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1.可自行对样品进行前处理的单位建议对样品前处理后再送样，否则</a:t>
            </a:r>
            <a:r>
              <a:rPr lang="zh-CN" altLang="en-US" sz="1600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加收前处理的费用</a:t>
            </a:r>
            <a:r>
              <a:rPr lang="zh-CN" altLang="en-US" sz="1000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。</a:t>
            </a:r>
            <a:endParaRPr lang="zh-CN" altLang="en-US" sz="1000" dirty="0">
              <a:solidFill>
                <a:srgbClr val="40404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2.由于测试过程中可能出现必要的前处理或耗材的损耗，中心在与送样单位沟通后，</a:t>
            </a:r>
            <a:r>
              <a:rPr lang="zh-CN" altLang="en-US" sz="1600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核价后的报价为最终报价。</a:t>
            </a:r>
            <a:endParaRPr lang="zh-CN" altLang="en-US" sz="1600" dirty="0">
              <a:solidFill>
                <a:srgbClr val="40404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3.</a:t>
            </a:r>
            <a:r>
              <a:rPr lang="zh-CN" altLang="en-US" sz="1600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送样单位确定报价后，按付款信息进行</a:t>
            </a:r>
            <a:r>
              <a:rPr lang="zh-CN" altLang="en-US" sz="1600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公对公转账，</a:t>
            </a:r>
            <a:r>
              <a:rPr lang="zh-CN" altLang="en-US" sz="1600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转账后将回单及开具发票抬头信息及时发送到中心邮箱，中心安排发送结果及开具发票。</a:t>
            </a:r>
            <a:endParaRPr lang="zh-CN" altLang="en-US" sz="1600" dirty="0">
              <a:solidFill>
                <a:srgbClr val="40404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6" name="斜纹 5"/>
          <p:cNvSpPr/>
          <p:nvPr/>
        </p:nvSpPr>
        <p:spPr>
          <a:xfrm>
            <a:off x="511175" y="1100138"/>
            <a:ext cx="360363" cy="360363"/>
          </a:xfrm>
          <a:prstGeom prst="diagStri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 dirty="0">
              <a:solidFill>
                <a:schemeClr val="tx1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7" name="斜纹 6"/>
          <p:cNvSpPr/>
          <p:nvPr/>
        </p:nvSpPr>
        <p:spPr>
          <a:xfrm rot="10800000">
            <a:off x="3005138" y="4264025"/>
            <a:ext cx="360363" cy="358775"/>
          </a:xfrm>
          <a:prstGeom prst="diagStri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 dirty="0">
              <a:solidFill>
                <a:schemeClr val="tx1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264660" y="1165225"/>
            <a:ext cx="1173163" cy="901700"/>
            <a:chOff x="5027106" y="2345385"/>
            <a:chExt cx="1172844" cy="902720"/>
          </a:xfrm>
        </p:grpSpPr>
        <p:grpSp>
          <p:nvGrpSpPr>
            <p:cNvPr id="9" name="组合 8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1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chemeClr val="tx1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12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47113" name="TextBox 33"/>
            <p:cNvSpPr/>
            <p:nvPr/>
          </p:nvSpPr>
          <p:spPr>
            <a:xfrm>
              <a:off x="5141166" y="2640364"/>
              <a:ext cx="678823" cy="33883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pPr algn="ctr"/>
              <a:r>
                <a:rPr lang="zh-CN" altLang="en-US" sz="2200" b="1" dirty="0">
                  <a:solidFill>
                    <a:schemeClr val="accent1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核价</a:t>
              </a:r>
              <a:endParaRPr lang="zh-CN" altLang="en-US" sz="2200" b="1" dirty="0">
                <a:solidFill>
                  <a:schemeClr val="accent1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514340" y="1147763"/>
            <a:ext cx="1173163" cy="903287"/>
            <a:chOff x="5027106" y="2345385"/>
            <a:chExt cx="1172844" cy="902720"/>
          </a:xfrm>
        </p:grpSpPr>
        <p:grpSp>
          <p:nvGrpSpPr>
            <p:cNvPr id="14" name="组合 13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chemeClr val="tx1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17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47116" name="TextBox 33"/>
            <p:cNvSpPr/>
            <p:nvPr/>
          </p:nvSpPr>
          <p:spPr>
            <a:xfrm>
              <a:off x="5141166" y="2640364"/>
              <a:ext cx="678823" cy="3382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pPr algn="ctr"/>
              <a:r>
                <a:rPr lang="zh-CN" altLang="en-US" sz="2200" b="1" dirty="0">
                  <a:solidFill>
                    <a:schemeClr val="accent1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付款</a:t>
              </a:r>
              <a:endParaRPr lang="zh-CN" altLang="en-US" sz="2200" b="1" dirty="0">
                <a:solidFill>
                  <a:schemeClr val="accent1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784023" y="1148080"/>
            <a:ext cx="1173162" cy="903288"/>
            <a:chOff x="5027106" y="2345385"/>
            <a:chExt cx="1172844" cy="902720"/>
          </a:xfrm>
        </p:grpSpPr>
        <p:grpSp>
          <p:nvGrpSpPr>
            <p:cNvPr id="19" name="组合 18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chemeClr val="tx1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22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47119" name="TextBox 33"/>
            <p:cNvSpPr/>
            <p:nvPr/>
          </p:nvSpPr>
          <p:spPr>
            <a:xfrm>
              <a:off x="5046808" y="2656266"/>
              <a:ext cx="842495" cy="3382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pPr algn="ctr"/>
              <a:r>
                <a:rPr lang="zh-CN" altLang="en-US" sz="2200" b="1" dirty="0">
                  <a:solidFill>
                    <a:schemeClr val="accent1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回单</a:t>
              </a:r>
              <a:endParaRPr lang="zh-CN" altLang="en-US" sz="2200" b="1" dirty="0">
                <a:solidFill>
                  <a:schemeClr val="accent1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55650" y="1100455"/>
            <a:ext cx="2527300" cy="35547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</a:rPr>
              <a:t>付款信息：</a:t>
            </a:r>
            <a:endParaRPr lang="zh-CN" altLang="en-US" sz="1400" b="1" dirty="0">
              <a:solidFill>
                <a:srgbClr val="404040"/>
              </a:solidFill>
              <a:latin typeface="FZHei-B01S" pitchFamily="2" charset="-122"/>
              <a:ea typeface="FZHei-B01S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</a:rPr>
              <a:t>学校名称：南通大学</a:t>
            </a:r>
            <a:endParaRPr lang="zh-CN" altLang="en-US" sz="1400" b="1" dirty="0">
              <a:solidFill>
                <a:srgbClr val="404040"/>
              </a:solidFill>
              <a:latin typeface="FZHei-B01S" pitchFamily="2" charset="-122"/>
              <a:ea typeface="FZHei-B01S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</a:rPr>
              <a:t>统一社会信用代码（税号）：12320000466012919A</a:t>
            </a:r>
            <a:endParaRPr lang="zh-CN" altLang="en-US" sz="1400" b="1" dirty="0">
              <a:solidFill>
                <a:srgbClr val="404040"/>
              </a:solidFill>
              <a:latin typeface="FZHei-B01S" pitchFamily="2" charset="-122"/>
              <a:ea typeface="FZHei-B01S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</a:rPr>
              <a:t>银行账户户名：南通大学</a:t>
            </a:r>
            <a:endParaRPr lang="zh-CN" altLang="en-US" sz="1400" b="1" dirty="0">
              <a:solidFill>
                <a:srgbClr val="404040"/>
              </a:solidFill>
              <a:latin typeface="FZHei-B01S" pitchFamily="2" charset="-122"/>
              <a:ea typeface="FZHei-B01S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</a:rPr>
              <a:t>开户银行：中国建设银行股份有限公司南通分行营业部</a:t>
            </a:r>
            <a:endParaRPr lang="zh-CN" altLang="en-US" sz="1400" b="1" dirty="0">
              <a:solidFill>
                <a:srgbClr val="404040"/>
              </a:solidFill>
              <a:latin typeface="FZHei-B01S" pitchFamily="2" charset="-122"/>
              <a:ea typeface="FZHei-B01S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</a:rPr>
              <a:t>开户行联行号：105306000071</a:t>
            </a:r>
            <a:endParaRPr lang="zh-CN" altLang="en-US" sz="1400" b="1" dirty="0">
              <a:solidFill>
                <a:srgbClr val="404040"/>
              </a:solidFill>
              <a:latin typeface="FZHei-B01S" pitchFamily="2" charset="-122"/>
              <a:ea typeface="FZHei-B01S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</a:rPr>
              <a:t>账号：32001648636059123123</a:t>
            </a:r>
            <a:endParaRPr lang="zh-CN" altLang="en-US" sz="1400" b="1" dirty="0">
              <a:solidFill>
                <a:srgbClr val="404040"/>
              </a:solidFill>
              <a:latin typeface="FZHei-B01S" pitchFamily="2" charset="-122"/>
              <a:ea typeface="FZHei-B01S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</a:rPr>
              <a:t>单位地址：南通市啬园路9号</a:t>
            </a:r>
            <a:endParaRPr lang="zh-CN" altLang="en-US" sz="1400" b="1" dirty="0">
              <a:solidFill>
                <a:srgbClr val="404040"/>
              </a:solidFill>
              <a:latin typeface="FZHei-B01S" pitchFamily="2" charset="-122"/>
              <a:ea typeface="FZHei-B01S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FZHei-B01S" pitchFamily="2" charset="-122"/>
                <a:ea typeface="FZHei-B01S" pitchFamily="2" charset="-122"/>
              </a:rPr>
              <a:t>联系电话：85012100</a:t>
            </a:r>
            <a:endParaRPr lang="zh-CN" altLang="en-US" sz="1400" b="1" dirty="0">
              <a:solidFill>
                <a:srgbClr val="404040"/>
              </a:solidFill>
              <a:latin typeface="FZHei-B01S" pitchFamily="2" charset="-122"/>
              <a:ea typeface="FZHei-B01S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87" grpId="0"/>
      <p:bldP spid="6" grpId="0" bldLvl="0" animBg="1"/>
      <p:bldP spid="7" grpId="0" bldLvl="0" animBg="1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11"/>
          <p:cNvSpPr txBox="1"/>
          <p:nvPr/>
        </p:nvSpPr>
        <p:spPr>
          <a:xfrm>
            <a:off x="4284345" y="1851660"/>
            <a:ext cx="2019300" cy="1506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 fontAlgn="base"/>
            <a:r>
              <a:rPr lang="zh-CN" altLang="en-US" sz="14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 </a:t>
            </a:r>
            <a:r>
              <a:rPr lang="zh-CN" altLang="en-US" sz="28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第五部分</a:t>
            </a:r>
            <a:endParaRPr lang="zh-CN" altLang="en-US" sz="2800" b="1" strike="noStrike" noProof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cs typeface="+mn-cs"/>
              <a:sym typeface="FZHei-B01S" pitchFamily="2" charset="-122"/>
            </a:endParaRPr>
          </a:p>
          <a:p>
            <a:pPr marL="0" lvl="1" algn="ctr" fontAlgn="base"/>
            <a:endParaRPr lang="en-US" altLang="zh-CN" sz="2800" b="1" strike="noStrike" noProof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marL="0" lvl="1" algn="ctr" fontAlgn="base"/>
            <a:r>
              <a:rPr lang="zh-CN" altLang="en-US" sz="3600" b="1" strike="noStrike" noProof="1" dirty="0">
                <a:solidFill>
                  <a:schemeClr val="accent4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发送结果</a:t>
            </a:r>
            <a:endParaRPr lang="zh-CN" altLang="en-US" sz="3600" b="1" strike="noStrike" noProof="1" dirty="0">
              <a:solidFill>
                <a:schemeClr val="accent4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3635375" y="1635125"/>
            <a:ext cx="0" cy="1925638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17750" y="3228975"/>
            <a:ext cx="903288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r>
              <a:rPr lang="en-US" altLang="zh-CN" sz="1600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PART 05</a:t>
            </a:r>
            <a:endParaRPr lang="zh-CN" altLang="en-US" sz="1600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24075" y="1708150"/>
            <a:ext cx="1196975" cy="11969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75" name="TextBox 13"/>
            <p:cNvSpPr txBox="1"/>
            <p:nvPr/>
          </p:nvSpPr>
          <p:spPr>
            <a:xfrm>
              <a:off x="2344338" y="1921522"/>
              <a:ext cx="902846" cy="769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5000" b="1" noProof="1" dirty="0">
                  <a:solidFill>
                    <a:schemeClr val="accent4"/>
                  </a:solidFill>
                  <a:latin typeface="FZHei-B01S" pitchFamily="2" charset="-122"/>
                  <a:ea typeface="FZHei-B01S" pitchFamily="2" charset="-122"/>
                  <a:cs typeface="+mn-cs"/>
                  <a:sym typeface="FZHei-B01S" pitchFamily="2" charset="-122"/>
                </a:rPr>
                <a:t>05</a:t>
              </a:r>
              <a:endParaRPr lang="zh-CN" altLang="en-US" sz="5000" b="1" noProof="1" dirty="0">
                <a:solidFill>
                  <a:schemeClr val="accent4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  <p:bldLst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" name="Text Box 18"/>
          <p:cNvSpPr txBox="1"/>
          <p:nvPr/>
        </p:nvSpPr>
        <p:spPr>
          <a:xfrm>
            <a:off x="2879725" y="366713"/>
            <a:ext cx="338455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b="1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发送结果</a:t>
            </a:r>
            <a:endParaRPr lang="zh-CN" altLang="en-US" sz="2500" b="1" dirty="0">
              <a:solidFill>
                <a:srgbClr val="33333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88" name="直接连接符​​ 14"/>
          <p:cNvCxnSpPr/>
          <p:nvPr/>
        </p:nvCxnSpPr>
        <p:spPr>
          <a:xfrm>
            <a:off x="2441575" y="842963"/>
            <a:ext cx="4260850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2"/>
          <p:cNvSpPr txBox="1"/>
          <p:nvPr/>
        </p:nvSpPr>
        <p:spPr>
          <a:xfrm>
            <a:off x="395605" y="1544955"/>
            <a:ext cx="3472815" cy="34486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1.</a:t>
            </a:r>
            <a:r>
              <a:rPr lang="zh-CN" altLang="en-US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测试结果一般在</a:t>
            </a:r>
            <a:r>
              <a:rPr lang="zh-CN" altLang="en-US" sz="12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收到样品后</a:t>
            </a:r>
            <a:r>
              <a:rPr lang="en-US" altLang="zh-CN" sz="12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7</a:t>
            </a:r>
            <a:r>
              <a:rPr lang="zh-CN" altLang="en-US" sz="12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个工作日内</a:t>
            </a:r>
            <a:r>
              <a:rPr lang="zh-CN" altLang="en-US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发送。如有不可抗力或特殊情况，发送结果延后，中心会提前与送样单位沟通。</a:t>
            </a:r>
            <a:endParaRPr lang="zh-CN" altLang="en-US" sz="12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2.</a:t>
            </a:r>
            <a:r>
              <a:rPr lang="zh-CN" altLang="en-US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本中心所出具的测试结果为仪器出具的</a:t>
            </a:r>
            <a:r>
              <a:rPr lang="zh-CN" altLang="en-US" sz="12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原始结果，</a:t>
            </a:r>
            <a:r>
              <a:rPr lang="zh-CN" altLang="en-US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测试人员不做任何人工分析和操作，不出具任何结论性结果。</a:t>
            </a:r>
            <a:endParaRPr lang="zh-CN" altLang="en-US" sz="12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3.</a:t>
            </a:r>
            <a:r>
              <a:rPr lang="zh-CN" altLang="en-US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如有分析解析性需求，</a:t>
            </a:r>
            <a:r>
              <a:rPr lang="zh-CN" altLang="en-US" sz="12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另外计算费用，</a:t>
            </a:r>
            <a:r>
              <a:rPr lang="zh-CN" altLang="en-US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请送样之前提前说明。</a:t>
            </a:r>
            <a:endParaRPr lang="zh-CN" altLang="en-US" sz="12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4.</a:t>
            </a:r>
            <a:r>
              <a:rPr lang="zh-CN" altLang="en-US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电子结果由中心邮箱发送；原始数据纸质版和检测报告快递寄送，</a:t>
            </a:r>
            <a:r>
              <a:rPr lang="zh-CN" altLang="en-US" sz="12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邮费到付。</a:t>
            </a:r>
            <a:endParaRPr lang="zh-CN" altLang="en-US" sz="12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5.</a:t>
            </a:r>
            <a:r>
              <a:rPr lang="zh-CN" altLang="en-US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一个报告编号只单一对应一份正式版检测报告，出具一次检测报告后不可更改不可增添。由于正式报告具有时效性，如没有要求出具正式检测报告，发送结果后</a:t>
            </a:r>
            <a:r>
              <a:rPr lang="zh-CN" altLang="en-US" sz="12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一个月之后</a:t>
            </a:r>
            <a:r>
              <a:rPr lang="zh-CN" altLang="en-US" sz="12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不可追加检测报告。</a:t>
            </a:r>
            <a:endParaRPr lang="zh-CN" altLang="en-US" sz="12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163820" y="1071880"/>
            <a:ext cx="3366770" cy="1361440"/>
            <a:chOff x="8132" y="1688"/>
            <a:chExt cx="5302" cy="2144"/>
          </a:xfrm>
        </p:grpSpPr>
        <p:sp>
          <p:nvSpPr>
            <p:cNvPr id="25" name="TextBox 18"/>
            <p:cNvSpPr txBox="1"/>
            <p:nvPr/>
          </p:nvSpPr>
          <p:spPr>
            <a:xfrm>
              <a:off x="11280" y="2036"/>
              <a:ext cx="2155" cy="8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en-US" altLang="zh-CN" sz="11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01</a:t>
              </a:r>
              <a:r>
                <a:rPr lang="zh-CN" altLang="en-US" sz="11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、可以发送测试数据的电子版</a:t>
              </a:r>
              <a:endParaRPr lang="zh-CN" altLang="en-US" sz="11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8132" y="1688"/>
              <a:ext cx="3032" cy="2144"/>
              <a:chOff x="8132" y="1688"/>
              <a:chExt cx="3032" cy="2144"/>
            </a:xfrm>
          </p:grpSpPr>
          <p:cxnSp>
            <p:nvCxnSpPr>
              <p:cNvPr id="29" name="直接连接符 28"/>
              <p:cNvCxnSpPr/>
              <p:nvPr/>
            </p:nvCxnSpPr>
            <p:spPr>
              <a:xfrm flipV="1">
                <a:off x="8132" y="2482"/>
                <a:ext cx="2188" cy="135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组合 31"/>
              <p:cNvGrpSpPr/>
              <p:nvPr/>
            </p:nvGrpSpPr>
            <p:grpSpPr>
              <a:xfrm>
                <a:off x="9470" y="1688"/>
                <a:ext cx="1694" cy="1683"/>
                <a:chOff x="2485030" y="1106543"/>
                <a:chExt cx="1075985" cy="1068059"/>
              </a:xfrm>
            </p:grpSpPr>
            <p:grpSp>
              <p:nvGrpSpPr>
                <p:cNvPr id="33" name="组合 32"/>
                <p:cNvGrpSpPr/>
                <p:nvPr/>
              </p:nvGrpSpPr>
              <p:grpSpPr>
                <a:xfrm>
                  <a:off x="2492956" y="1106543"/>
                  <a:ext cx="1068059" cy="1068059"/>
                  <a:chOff x="304800" y="673100"/>
                  <a:chExt cx="4000500" cy="4000500"/>
                </a:xfrm>
                <a:effectLst>
                  <a:outerShdw blurRad="444500" dist="254000" dir="8100000" algn="tr" rotWithShape="0">
                    <a:prstClr val="black">
                      <a:alpha val="50000"/>
                    </a:prstClr>
                  </a:outerShdw>
                </a:effectLst>
              </p:grpSpPr>
              <p:sp>
                <p:nvSpPr>
                  <p:cNvPr id="35" name="同心圆 34"/>
                  <p:cNvSpPr/>
                  <p:nvPr/>
                </p:nvSpPr>
                <p:spPr>
                  <a:xfrm>
                    <a:off x="304800" y="673100"/>
                    <a:ext cx="4000500" cy="4000500"/>
                  </a:xfrm>
                  <a:prstGeom prst="donut">
                    <a:avLst>
                      <a:gd name="adj" fmla="val 4879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/>
                    <a:endParaRPr lang="zh-CN" altLang="en-US" sz="1500" strike="noStrike" noProof="1">
                      <a:solidFill>
                        <a:srgbClr val="C00000"/>
                      </a:solidFill>
                      <a:latin typeface="FZHei-B01S" pitchFamily="2" charset="-122"/>
                      <a:ea typeface="FZHei-B01S" pitchFamily="2" charset="-122"/>
                      <a:sym typeface="FZHei-B01S" pitchFamily="2" charset="-122"/>
                    </a:endParaRPr>
                  </a:p>
                </p:txBody>
              </p:sp>
              <p:sp>
                <p:nvSpPr>
                  <p:cNvPr id="36" name="椭圆 35"/>
                  <p:cNvSpPr/>
                  <p:nvPr/>
                </p:nvSpPr>
                <p:spPr>
                  <a:xfrm>
                    <a:off x="392111" y="760414"/>
                    <a:ext cx="3825875" cy="382587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/>
                    <a:endParaRPr lang="zh-CN" altLang="en-US" sz="1500" strike="noStrike" noProof="1">
                      <a:solidFill>
                        <a:srgbClr val="C00000"/>
                      </a:solidFill>
                      <a:latin typeface="FZHei-B01S" pitchFamily="2" charset="-122"/>
                      <a:ea typeface="FZHei-B01S" pitchFamily="2" charset="-122"/>
                      <a:sym typeface="FZHei-B01S" pitchFamily="2" charset="-122"/>
                    </a:endParaRPr>
                  </a:p>
                </p:txBody>
              </p:sp>
            </p:grpSp>
            <p:sp>
              <p:nvSpPr>
                <p:cNvPr id="16396" name="TextBox 43"/>
                <p:cNvSpPr txBox="1"/>
                <p:nvPr/>
              </p:nvSpPr>
              <p:spPr>
                <a:xfrm>
                  <a:off x="2485030" y="1502221"/>
                  <a:ext cx="1053935" cy="27677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0" tIns="0" rIns="0" bIns="0" anchor="t" anchorCtr="0">
                  <a:spAutoFit/>
                </a:bodyPr>
                <a:p>
                  <a:pPr algn="ctr"/>
                  <a:r>
                    <a:rPr lang="zh-CN" sz="1800" b="1" dirty="0">
                      <a:solidFill>
                        <a:schemeClr val="accent1"/>
                      </a:solidFill>
                      <a:latin typeface="FZHei-B01S" pitchFamily="2" charset="-122"/>
                      <a:ea typeface="FZHei-B01S" pitchFamily="2" charset="-122"/>
                      <a:sym typeface="FZHei-B01S" pitchFamily="2" charset="-122"/>
                    </a:rPr>
                    <a:t>电子结果</a:t>
                  </a:r>
                  <a:endParaRPr lang="zh-CN" sz="1800" b="1" dirty="0">
                    <a:solidFill>
                      <a:schemeClr val="accent1"/>
                    </a:solidFill>
                    <a:latin typeface="FZHei-B01S" pitchFamily="2" charset="-122"/>
                    <a:ea typeface="FZHei-B01S" pitchFamily="2" charset="-122"/>
                    <a:sym typeface="FZHei-B01S" pitchFamily="2" charset="-122"/>
                  </a:endParaRPr>
                </a:p>
              </p:txBody>
            </p:sp>
          </p:grpSp>
        </p:grpSp>
      </p:grpSp>
      <p:grpSp>
        <p:nvGrpSpPr>
          <p:cNvPr id="8" name="组合 7"/>
          <p:cNvGrpSpPr/>
          <p:nvPr/>
        </p:nvGrpSpPr>
        <p:grpSpPr>
          <a:xfrm>
            <a:off x="5217795" y="2291715"/>
            <a:ext cx="3312795" cy="1066800"/>
            <a:chOff x="8217" y="3609"/>
            <a:chExt cx="5217" cy="1680"/>
          </a:xfrm>
        </p:grpSpPr>
        <p:sp>
          <p:nvSpPr>
            <p:cNvPr id="26" name="TextBox 19"/>
            <p:cNvSpPr txBox="1"/>
            <p:nvPr/>
          </p:nvSpPr>
          <p:spPr>
            <a:xfrm>
              <a:off x="11280" y="3778"/>
              <a:ext cx="2155" cy="11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just">
                <a:lnSpc>
                  <a:spcPct val="130000"/>
                </a:lnSpc>
              </a:pPr>
              <a:r>
                <a:rPr lang="en-US" altLang="zh-CN" sz="11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02</a:t>
              </a:r>
              <a:r>
                <a:rPr lang="zh-CN" altLang="en-US" sz="11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、可以将可纸质化的电子数据打印后加盖中心测试章</a:t>
              </a:r>
              <a:endParaRPr lang="zh-CN" altLang="en-US" sz="11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217" y="3609"/>
              <a:ext cx="2970" cy="1680"/>
              <a:chOff x="8217" y="3609"/>
              <a:chExt cx="2970" cy="1680"/>
            </a:xfrm>
          </p:grpSpPr>
          <p:cxnSp>
            <p:nvCxnSpPr>
              <p:cNvPr id="30" name="直接连接符 29"/>
              <p:cNvCxnSpPr/>
              <p:nvPr/>
            </p:nvCxnSpPr>
            <p:spPr>
              <a:xfrm>
                <a:off x="8217" y="4552"/>
                <a:ext cx="213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组合 36"/>
              <p:cNvGrpSpPr/>
              <p:nvPr/>
            </p:nvGrpSpPr>
            <p:grpSpPr>
              <a:xfrm>
                <a:off x="9505" y="3609"/>
                <a:ext cx="1682" cy="1680"/>
                <a:chOff x="2509485" y="2337659"/>
                <a:chExt cx="1068059" cy="1068059"/>
              </a:xfrm>
            </p:grpSpPr>
            <p:grpSp>
              <p:nvGrpSpPr>
                <p:cNvPr id="38" name="组合 37"/>
                <p:cNvGrpSpPr/>
                <p:nvPr/>
              </p:nvGrpSpPr>
              <p:grpSpPr>
                <a:xfrm>
                  <a:off x="2509485" y="2337659"/>
                  <a:ext cx="1068059" cy="1068059"/>
                  <a:chOff x="304800" y="673100"/>
                  <a:chExt cx="4000500" cy="4000500"/>
                </a:xfrm>
                <a:effectLst>
                  <a:outerShdw blurRad="444500" dist="254000" dir="8100000" algn="tr" rotWithShape="0">
                    <a:prstClr val="black">
                      <a:alpha val="50000"/>
                    </a:prstClr>
                  </a:outerShdw>
                </a:effectLst>
              </p:grpSpPr>
              <p:sp>
                <p:nvSpPr>
                  <p:cNvPr id="40" name="同心圆 39"/>
                  <p:cNvSpPr/>
                  <p:nvPr/>
                </p:nvSpPr>
                <p:spPr>
                  <a:xfrm>
                    <a:off x="304800" y="673100"/>
                    <a:ext cx="4000500" cy="4000500"/>
                  </a:xfrm>
                  <a:prstGeom prst="donut">
                    <a:avLst>
                      <a:gd name="adj" fmla="val 4879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/>
                    <a:endParaRPr lang="zh-CN" altLang="en-US" sz="1500" strike="noStrike" noProof="1">
                      <a:solidFill>
                        <a:srgbClr val="C00000"/>
                      </a:solidFill>
                      <a:latin typeface="FZHei-B01S" pitchFamily="2" charset="-122"/>
                      <a:ea typeface="FZHei-B01S" pitchFamily="2" charset="-122"/>
                      <a:sym typeface="FZHei-B01S" pitchFamily="2" charset="-122"/>
                    </a:endParaRPr>
                  </a:p>
                </p:txBody>
              </p:sp>
              <p:sp>
                <p:nvSpPr>
                  <p:cNvPr id="41" name="椭圆 40"/>
                  <p:cNvSpPr/>
                  <p:nvPr/>
                </p:nvSpPr>
                <p:spPr>
                  <a:xfrm>
                    <a:off x="392111" y="760414"/>
                    <a:ext cx="3825875" cy="382587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/>
                    <a:endParaRPr lang="zh-CN" altLang="en-US" sz="1500" strike="noStrike" noProof="1">
                      <a:solidFill>
                        <a:srgbClr val="C00000"/>
                      </a:solidFill>
                      <a:latin typeface="FZHei-B01S" pitchFamily="2" charset="-122"/>
                      <a:ea typeface="FZHei-B01S" pitchFamily="2" charset="-122"/>
                      <a:sym typeface="FZHei-B01S" pitchFamily="2" charset="-122"/>
                    </a:endParaRPr>
                  </a:p>
                </p:txBody>
              </p:sp>
            </p:grpSp>
            <p:sp>
              <p:nvSpPr>
                <p:cNvPr id="16399" name="TextBox 52"/>
                <p:cNvSpPr txBox="1"/>
                <p:nvPr/>
              </p:nvSpPr>
              <p:spPr>
                <a:xfrm>
                  <a:off x="2609785" y="2642819"/>
                  <a:ext cx="913484" cy="49270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lIns="0" tIns="0" rIns="0" bIns="0" anchor="t" anchorCtr="0">
                  <a:spAutoFit/>
                </a:bodyPr>
                <a:p>
                  <a:pPr algn="ctr"/>
                  <a:r>
                    <a:rPr lang="zh-CN" sz="1600" b="1" dirty="0">
                      <a:solidFill>
                        <a:schemeClr val="accent2"/>
                      </a:solidFill>
                      <a:latin typeface="FZHei-B01S" pitchFamily="2" charset="-122"/>
                      <a:ea typeface="FZHei-B01S" pitchFamily="2" charset="-122"/>
                      <a:sym typeface="FZHei-B01S" pitchFamily="2" charset="-122"/>
                    </a:rPr>
                    <a:t>原始数据纸质版</a:t>
                  </a:r>
                  <a:endParaRPr lang="zh-CN" sz="1600" b="1" dirty="0">
                    <a:solidFill>
                      <a:schemeClr val="accent2"/>
                    </a:solidFill>
                    <a:latin typeface="FZHei-B01S" pitchFamily="2" charset="-122"/>
                    <a:ea typeface="FZHei-B01S" pitchFamily="2" charset="-122"/>
                    <a:sym typeface="FZHei-B01S" pitchFamily="2" charset="-122"/>
                  </a:endParaRPr>
                </a:p>
              </p:txBody>
            </p:sp>
          </p:grpSp>
        </p:grpSp>
      </p:grpSp>
      <p:grpSp>
        <p:nvGrpSpPr>
          <p:cNvPr id="9" name="组合 8"/>
          <p:cNvGrpSpPr/>
          <p:nvPr/>
        </p:nvGrpSpPr>
        <p:grpSpPr>
          <a:xfrm>
            <a:off x="5163820" y="3199765"/>
            <a:ext cx="3420110" cy="1400810"/>
            <a:chOff x="8132" y="5039"/>
            <a:chExt cx="5386" cy="2206"/>
          </a:xfrm>
        </p:grpSpPr>
        <p:sp>
          <p:nvSpPr>
            <p:cNvPr id="27" name="TextBox 20"/>
            <p:cNvSpPr txBox="1"/>
            <p:nvPr/>
          </p:nvSpPr>
          <p:spPr>
            <a:xfrm>
              <a:off x="11364" y="6011"/>
              <a:ext cx="2155" cy="8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just">
                <a:lnSpc>
                  <a:spcPct val="130000"/>
                </a:lnSpc>
              </a:pPr>
              <a:r>
                <a:rPr lang="en-US" altLang="zh-CN" sz="11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03</a:t>
              </a:r>
              <a:r>
                <a:rPr lang="zh-CN" altLang="en-US" sz="11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、可以出具正式的检测报告</a:t>
              </a:r>
              <a:endParaRPr lang="zh-CN" altLang="en-US" sz="11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132" y="5039"/>
              <a:ext cx="3112" cy="2207"/>
              <a:chOff x="8132" y="5039"/>
              <a:chExt cx="3112" cy="2207"/>
            </a:xfrm>
          </p:grpSpPr>
          <p:cxnSp>
            <p:nvCxnSpPr>
              <p:cNvPr id="31" name="直接连接符 30"/>
              <p:cNvCxnSpPr/>
              <p:nvPr/>
            </p:nvCxnSpPr>
            <p:spPr>
              <a:xfrm>
                <a:off x="8132" y="5039"/>
                <a:ext cx="2128" cy="13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组合 41"/>
              <p:cNvGrpSpPr/>
              <p:nvPr/>
            </p:nvGrpSpPr>
            <p:grpSpPr>
              <a:xfrm>
                <a:off x="9482" y="5564"/>
                <a:ext cx="1762" cy="1683"/>
                <a:chOff x="2495829" y="3579862"/>
                <a:chExt cx="1118896" cy="1068059"/>
              </a:xfrm>
            </p:grpSpPr>
            <p:grpSp>
              <p:nvGrpSpPr>
                <p:cNvPr id="43" name="组合 42"/>
                <p:cNvGrpSpPr/>
                <p:nvPr/>
              </p:nvGrpSpPr>
              <p:grpSpPr>
                <a:xfrm>
                  <a:off x="2495829" y="3579862"/>
                  <a:ext cx="1068059" cy="1068059"/>
                  <a:chOff x="304800" y="673100"/>
                  <a:chExt cx="4000500" cy="4000500"/>
                </a:xfrm>
                <a:effectLst>
                  <a:outerShdw blurRad="444500" dist="254000" dir="8100000" algn="tr" rotWithShape="0">
                    <a:prstClr val="black">
                      <a:alpha val="50000"/>
                    </a:prstClr>
                  </a:outerShdw>
                </a:effectLst>
              </p:grpSpPr>
              <p:sp>
                <p:nvSpPr>
                  <p:cNvPr id="45" name="同心圆 44"/>
                  <p:cNvSpPr/>
                  <p:nvPr/>
                </p:nvSpPr>
                <p:spPr>
                  <a:xfrm>
                    <a:off x="304800" y="673100"/>
                    <a:ext cx="4000500" cy="4000500"/>
                  </a:xfrm>
                  <a:prstGeom prst="donut">
                    <a:avLst>
                      <a:gd name="adj" fmla="val 4879"/>
                    </a:avLst>
                  </a:prstGeom>
                  <a:gradFill>
                    <a:gsLst>
                      <a:gs pos="0">
                        <a:schemeClr val="bg1"/>
                      </a:gs>
                      <a:gs pos="55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65000"/>
                        </a:schemeClr>
                      </a:gs>
                    </a:gsLst>
                    <a:lin ang="81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/>
                    <a:endParaRPr lang="zh-CN" altLang="en-US" sz="1500" strike="noStrike" noProof="1">
                      <a:solidFill>
                        <a:srgbClr val="C00000"/>
                      </a:solidFill>
                      <a:latin typeface="FZHei-B01S" pitchFamily="2" charset="-122"/>
                      <a:ea typeface="FZHei-B01S" pitchFamily="2" charset="-122"/>
                      <a:sym typeface="FZHei-B01S" pitchFamily="2" charset="-122"/>
                    </a:endParaRPr>
                  </a:p>
                </p:txBody>
              </p:sp>
              <p:sp>
                <p:nvSpPr>
                  <p:cNvPr id="46" name="椭圆 45"/>
                  <p:cNvSpPr/>
                  <p:nvPr/>
                </p:nvSpPr>
                <p:spPr>
                  <a:xfrm>
                    <a:off x="392111" y="760414"/>
                    <a:ext cx="3825875" cy="382587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bg1"/>
                      </a:gs>
                      <a:gs pos="5100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189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fontAlgn="base"/>
                    <a:endParaRPr lang="zh-CN" altLang="en-US" sz="1500" strike="noStrike" noProof="1">
                      <a:solidFill>
                        <a:srgbClr val="C00000"/>
                      </a:solidFill>
                      <a:latin typeface="FZHei-B01S" pitchFamily="2" charset="-122"/>
                      <a:ea typeface="FZHei-B01S" pitchFamily="2" charset="-122"/>
                      <a:sym typeface="FZHei-B01S" pitchFamily="2" charset="-122"/>
                    </a:endParaRPr>
                  </a:p>
                </p:txBody>
              </p:sp>
            </p:grpSp>
            <p:sp>
              <p:nvSpPr>
                <p:cNvPr id="44" name="TextBox 56"/>
                <p:cNvSpPr txBox="1"/>
                <p:nvPr/>
              </p:nvSpPr>
              <p:spPr>
                <a:xfrm>
                  <a:off x="2538722" y="3999725"/>
                  <a:ext cx="1076003" cy="27677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zh-CN" sz="1800" b="1" noProof="1" dirty="0">
                      <a:solidFill>
                        <a:schemeClr val="accent3"/>
                      </a:solidFill>
                      <a:latin typeface="FZHei-B01S" pitchFamily="2" charset="-122"/>
                      <a:ea typeface="FZHei-B01S" pitchFamily="2" charset="-122"/>
                      <a:cs typeface="+mn-cs"/>
                      <a:sym typeface="FZHei-B01S" pitchFamily="2" charset="-122"/>
                    </a:rPr>
                    <a:t>检测报告</a:t>
                  </a:r>
                  <a:endParaRPr lang="zh-CN" sz="1800" b="1" noProof="1" dirty="0">
                    <a:solidFill>
                      <a:schemeClr val="accent3"/>
                    </a:solidFill>
                    <a:latin typeface="FZHei-B01S" pitchFamily="2" charset="-122"/>
                    <a:ea typeface="FZHei-B01S" pitchFamily="2" charset="-122"/>
                    <a:cs typeface="+mn-cs"/>
                    <a:sym typeface="FZHei-B01S" pitchFamily="2" charset="-122"/>
                  </a:endParaRPr>
                </a:p>
              </p:txBody>
            </p:sp>
          </p:grpSp>
        </p:grpSp>
      </p:grpSp>
      <p:grpSp>
        <p:nvGrpSpPr>
          <p:cNvPr id="52" name="组合 51"/>
          <p:cNvGrpSpPr/>
          <p:nvPr/>
        </p:nvGrpSpPr>
        <p:grpSpPr>
          <a:xfrm>
            <a:off x="1540510" y="974090"/>
            <a:ext cx="1355725" cy="433388"/>
            <a:chOff x="814328" y="3219334"/>
            <a:chExt cx="1356392" cy="432536"/>
          </a:xfrm>
        </p:grpSpPr>
        <p:grpSp>
          <p:nvGrpSpPr>
            <p:cNvPr id="16405" name="组合 52"/>
            <p:cNvGrpSpPr/>
            <p:nvPr/>
          </p:nvGrpSpPr>
          <p:grpSpPr>
            <a:xfrm>
              <a:off x="814328" y="3219334"/>
              <a:ext cx="1356392" cy="432536"/>
              <a:chOff x="2173927" y="3285519"/>
              <a:chExt cx="1721136" cy="548848"/>
            </a:xfrm>
          </p:grpSpPr>
          <p:grpSp>
            <p:nvGrpSpPr>
              <p:cNvPr id="55" name="组合 54"/>
              <p:cNvGrpSpPr/>
              <p:nvPr/>
            </p:nvGrpSpPr>
            <p:grpSpPr>
              <a:xfrm>
                <a:off x="2173927" y="3285519"/>
                <a:ext cx="1721136" cy="548848"/>
                <a:chOff x="4304043" y="1286668"/>
                <a:chExt cx="3837944" cy="2757793"/>
              </a:xfrm>
              <a:effectLst>
                <a:outerShdw blurRad="381000" dist="254000" dir="8100000" algn="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7" name="圆角矩形 56"/>
                <p:cNvSpPr/>
                <p:nvPr/>
              </p:nvSpPr>
              <p:spPr>
                <a:xfrm>
                  <a:off x="4304043" y="1286668"/>
                  <a:ext cx="3837944" cy="2757793"/>
                </a:xfrm>
                <a:prstGeom prst="roundRect">
                  <a:avLst/>
                </a:prstGeom>
                <a:gradFill>
                  <a:gsLst>
                    <a:gs pos="62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>
                    <a:solidFill>
                      <a:prstClr val="white"/>
                    </a:solidFill>
                    <a:latin typeface="FZHei-B01S" pitchFamily="2" charset="-122"/>
                    <a:ea typeface="FZHei-B01S" pitchFamily="2" charset="-122"/>
                    <a:sym typeface="FZHei-B01S" pitchFamily="2" charset="-122"/>
                  </a:endParaRPr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>
                  <a:off x="4351927" y="1373342"/>
                  <a:ext cx="3742173" cy="2584452"/>
                </a:xfrm>
                <a:prstGeom prst="roundRect">
                  <a:avLst/>
                </a:prstGeom>
                <a:gradFill>
                  <a:gsLst>
                    <a:gs pos="42000">
                      <a:srgbClr val="F0F0F0"/>
                    </a:gs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  <a:gs pos="0">
                      <a:schemeClr val="bg1"/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>
                    <a:solidFill>
                      <a:prstClr val="white"/>
                    </a:solidFill>
                    <a:latin typeface="FZHei-B01S" pitchFamily="2" charset="-122"/>
                    <a:ea typeface="FZHei-B01S" pitchFamily="2" charset="-122"/>
                    <a:sym typeface="FZHei-B01S" pitchFamily="2" charset="-122"/>
                  </a:endParaRPr>
                </a:p>
              </p:txBody>
            </p:sp>
          </p:grpSp>
          <p:sp>
            <p:nvSpPr>
              <p:cNvPr id="56" name="椭圆 55"/>
              <p:cNvSpPr/>
              <p:nvPr/>
            </p:nvSpPr>
            <p:spPr>
              <a:xfrm>
                <a:off x="2307128" y="3420211"/>
                <a:ext cx="279463" cy="27946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88900" dist="63500" dir="8100000" algn="tr" rotWithShape="0">
                  <a:prstClr val="black">
                    <a:alpha val="5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16408" name="TextBox 75"/>
            <p:cNvSpPr txBox="1"/>
            <p:nvPr/>
          </p:nvSpPr>
          <p:spPr>
            <a:xfrm>
              <a:off x="1224127" y="3331792"/>
              <a:ext cx="787838" cy="2148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pPr algn="ctr"/>
              <a:r>
                <a:rPr lang="zh-CN" altLang="en-US" sz="1400" b="1" dirty="0">
                  <a:solidFill>
                    <a:schemeClr val="accent1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注意事项</a:t>
              </a:r>
              <a:endParaRPr lang="zh-CN" altLang="en-US" sz="1400" b="1" dirty="0">
                <a:solidFill>
                  <a:schemeClr val="accent1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903980" y="2028190"/>
            <a:ext cx="1457960" cy="1457960"/>
            <a:chOff x="6148" y="3194"/>
            <a:chExt cx="2296" cy="2296"/>
          </a:xfrm>
        </p:grpSpPr>
        <p:grpSp>
          <p:nvGrpSpPr>
            <p:cNvPr id="47" name="组合 46"/>
            <p:cNvGrpSpPr/>
            <p:nvPr/>
          </p:nvGrpSpPr>
          <p:grpSpPr>
            <a:xfrm>
              <a:off x="6148" y="3194"/>
              <a:ext cx="2296" cy="2296"/>
              <a:chOff x="792868" y="618113"/>
              <a:chExt cx="1314008" cy="1314008"/>
            </a:xfrm>
            <a:solidFill>
              <a:schemeClr val="bg1"/>
            </a:solidFill>
          </p:grpSpPr>
          <p:grpSp>
            <p:nvGrpSpPr>
              <p:cNvPr id="48" name="组合 47"/>
              <p:cNvGrpSpPr/>
              <p:nvPr/>
            </p:nvGrpSpPr>
            <p:grpSpPr>
              <a:xfrm>
                <a:off x="792868" y="618113"/>
                <a:ext cx="1314008" cy="1314008"/>
                <a:chOff x="304800" y="673100"/>
                <a:chExt cx="4000500" cy="4000500"/>
              </a:xfrm>
              <a:grpFill/>
              <a:effectLst>
                <a:outerShdw blurRad="444500" dist="254000" dir="8100000" algn="tr" rotWithShape="0">
                  <a:prstClr val="black">
                    <a:alpha val="50000"/>
                  </a:prstClr>
                </a:outerShdw>
              </a:effectLst>
            </p:grpSpPr>
            <p:sp>
              <p:nvSpPr>
                <p:cNvPr id="50" name="同心圆 49"/>
                <p:cNvSpPr/>
                <p:nvPr/>
              </p:nvSpPr>
              <p:spPr>
                <a:xfrm>
                  <a:off x="304800" y="673100"/>
                  <a:ext cx="4000500" cy="4000500"/>
                </a:xfrm>
                <a:prstGeom prst="donut">
                  <a:avLst>
                    <a:gd name="adj" fmla="val 4879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>
                    <a:solidFill>
                      <a:prstClr val="black"/>
                    </a:solidFill>
                    <a:latin typeface="FZHei-B01S" pitchFamily="2" charset="-122"/>
                    <a:ea typeface="FZHei-B01S" pitchFamily="2" charset="-122"/>
                    <a:sym typeface="FZHei-B01S" pitchFamily="2" charset="-122"/>
                  </a:endParaRPr>
                </a:p>
              </p:txBody>
            </p:sp>
            <p:sp>
              <p:nvSpPr>
                <p:cNvPr id="51" name="椭圆 50"/>
                <p:cNvSpPr/>
                <p:nvPr/>
              </p:nvSpPr>
              <p:spPr>
                <a:xfrm>
                  <a:off x="392112" y="760412"/>
                  <a:ext cx="3825874" cy="382587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/>
                  <a:endParaRPr lang="zh-CN" altLang="en-US" strike="noStrike" noProof="1">
                    <a:solidFill>
                      <a:prstClr val="white"/>
                    </a:solidFill>
                    <a:latin typeface="FZHei-B01S" pitchFamily="2" charset="-122"/>
                    <a:ea typeface="FZHei-B01S" pitchFamily="2" charset="-122"/>
                    <a:sym typeface="FZHei-B01S" pitchFamily="2" charset="-122"/>
                  </a:endParaRPr>
                </a:p>
              </p:txBody>
            </p:sp>
          </p:grpSp>
          <p:sp>
            <p:nvSpPr>
              <p:cNvPr id="49" name="椭圆 48"/>
              <p:cNvSpPr/>
              <p:nvPr/>
            </p:nvSpPr>
            <p:spPr>
              <a:xfrm>
                <a:off x="859391" y="680166"/>
                <a:ext cx="1188000" cy="1188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2" name="TextBox 43"/>
            <p:cNvSpPr txBox="1"/>
            <p:nvPr/>
          </p:nvSpPr>
          <p:spPr>
            <a:xfrm>
              <a:off x="6472" y="4158"/>
              <a:ext cx="1660" cy="48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pPr algn="ctr"/>
              <a:r>
                <a:rPr lang="zh-CN" sz="2000" b="1" dirty="0">
                  <a:solidFill>
                    <a:schemeClr val="accent1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测试结果</a:t>
              </a:r>
              <a:endParaRPr lang="zh-CN" sz="2000" b="1" dirty="0">
                <a:solidFill>
                  <a:schemeClr val="accent1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28" grpId="0"/>
      <p:bldP spid="2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11"/>
          <p:cNvSpPr txBox="1"/>
          <p:nvPr/>
        </p:nvSpPr>
        <p:spPr>
          <a:xfrm>
            <a:off x="4500245" y="1828800"/>
            <a:ext cx="2019300" cy="1506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 fontAlgn="base"/>
            <a:r>
              <a:rPr lang="zh-CN" altLang="en-US" sz="14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 </a:t>
            </a:r>
            <a:r>
              <a:rPr lang="zh-CN" altLang="en-US" sz="2800" b="1" strike="noStrike" noProof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第六部分</a:t>
            </a:r>
            <a:endParaRPr lang="zh-CN" altLang="en-US" sz="2800" b="1" strike="noStrike" noProof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cs typeface="+mn-cs"/>
              <a:sym typeface="FZHei-B01S" pitchFamily="2" charset="-122"/>
            </a:endParaRPr>
          </a:p>
          <a:p>
            <a:pPr marL="0" lvl="1" algn="ctr" fontAlgn="base"/>
            <a:endParaRPr lang="en-US" altLang="zh-CN" sz="2800" b="1" strike="noStrike" noProof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marL="0" lvl="1" algn="ctr" fontAlgn="base"/>
            <a:r>
              <a:rPr lang="zh-CN" altLang="en-US" sz="3600" b="1" strike="noStrike" noProof="1" dirty="0">
                <a:solidFill>
                  <a:schemeClr val="accent4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开具发票</a:t>
            </a:r>
            <a:endParaRPr lang="zh-CN" altLang="en-US" sz="3600" b="1" strike="noStrike" noProof="1" dirty="0">
              <a:solidFill>
                <a:schemeClr val="accent4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3635375" y="1635125"/>
            <a:ext cx="0" cy="1925638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17750" y="3228975"/>
            <a:ext cx="903288" cy="24574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r>
              <a:rPr lang="en-US" altLang="zh-CN" sz="1600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PART 06</a:t>
            </a:r>
            <a:endParaRPr lang="zh-CN" altLang="en-US" sz="1600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24075" y="1708150"/>
            <a:ext cx="1196975" cy="11969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75" name="TextBox 13"/>
            <p:cNvSpPr txBox="1"/>
            <p:nvPr/>
          </p:nvSpPr>
          <p:spPr>
            <a:xfrm>
              <a:off x="2344338" y="1921522"/>
              <a:ext cx="902846" cy="769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5000" b="1" noProof="1" dirty="0">
                  <a:solidFill>
                    <a:schemeClr val="accent4"/>
                  </a:solidFill>
                  <a:latin typeface="FZHei-B01S" pitchFamily="2" charset="-122"/>
                  <a:ea typeface="FZHei-B01S" pitchFamily="2" charset="-122"/>
                  <a:cs typeface="+mn-cs"/>
                  <a:sym typeface="FZHei-B01S" pitchFamily="2" charset="-122"/>
                </a:rPr>
                <a:t>06</a:t>
              </a:r>
              <a:endParaRPr lang="zh-CN" altLang="en-US" sz="5000" b="1" noProof="1" dirty="0">
                <a:solidFill>
                  <a:schemeClr val="accent4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  <p:bldLst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" name="Text Box 18"/>
          <p:cNvSpPr txBox="1"/>
          <p:nvPr/>
        </p:nvSpPr>
        <p:spPr>
          <a:xfrm>
            <a:off x="2879725" y="366713"/>
            <a:ext cx="338455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开具发票</a:t>
            </a:r>
            <a:endParaRPr lang="zh-CN" altLang="en-US" sz="2500" dirty="0">
              <a:solidFill>
                <a:srgbClr val="33333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88" name="直接连接符​​ 14"/>
          <p:cNvCxnSpPr/>
          <p:nvPr/>
        </p:nvCxnSpPr>
        <p:spPr>
          <a:xfrm>
            <a:off x="2441575" y="842963"/>
            <a:ext cx="4260850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空心弧 3"/>
          <p:cNvSpPr/>
          <p:nvPr/>
        </p:nvSpPr>
        <p:spPr>
          <a:xfrm rot="5400000">
            <a:off x="385763" y="1406525"/>
            <a:ext cx="3143250" cy="2924175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37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90" strike="noStrike" noProof="1">
              <a:solidFill>
                <a:prstClr val="black"/>
              </a:solidFill>
              <a:latin typeface="FZHei-B01S" pitchFamily="2" charset="-122"/>
              <a:ea typeface="FZHei-B01S" pitchFamily="2" charset="-122"/>
              <a:cs typeface="Arial" panose="020B0604020202020204" pitchFamily="34" charset="0"/>
              <a:sym typeface="FZHei-B01S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566988" y="1492250"/>
            <a:ext cx="1441450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 bwMode="auto">
          <a:xfrm>
            <a:off x="2616200" y="4283075"/>
            <a:ext cx="1439863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>
            <a:off x="3438525" y="2438400"/>
            <a:ext cx="1333500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endCxn id="34" idx="2"/>
          </p:cNvCxnSpPr>
          <p:nvPr/>
        </p:nvCxnSpPr>
        <p:spPr bwMode="auto">
          <a:xfrm>
            <a:off x="3294063" y="3422650"/>
            <a:ext cx="1441450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47"/>
          <p:cNvSpPr/>
          <p:nvPr/>
        </p:nvSpPr>
        <p:spPr>
          <a:xfrm>
            <a:off x="4917758" y="1215708"/>
            <a:ext cx="3043237" cy="459105"/>
          </a:xfrm>
          <a:prstGeom prst="rect">
            <a:avLst/>
          </a:prstGeom>
          <a:noFill/>
          <a:ln w="9525">
            <a:noFill/>
          </a:ln>
        </p:spPr>
        <p:txBody>
          <a:bodyPr lIns="91431" tIns="45716" rIns="91431" bIns="45716" anchor="t" anchorCtr="0"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发票统一每个月开具一次。</a:t>
            </a:r>
            <a:endParaRPr lang="zh-CN" altLang="en-US" sz="16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600323" y="1737476"/>
            <a:ext cx="2259643" cy="2259643"/>
            <a:chOff x="1103084" y="2155824"/>
            <a:chExt cx="3176815" cy="3176815"/>
          </a:xfrm>
          <a:solidFill>
            <a:schemeClr val="bg1"/>
          </a:solidFill>
        </p:grpSpPr>
        <p:sp>
          <p:nvSpPr>
            <p:cNvPr id="12" name="椭圆 11"/>
            <p:cNvSpPr/>
            <p:nvPr/>
          </p:nvSpPr>
          <p:spPr>
            <a:xfrm>
              <a:off x="1103084" y="2155824"/>
              <a:ext cx="3176815" cy="3176815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trike="noStrike" noProof="1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cs typeface="Arial" panose="020B0604020202020204" pitchFamily="34" charset="0"/>
                <a:sym typeface="FZHei-B01S" pitchFamily="2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281790" y="2334530"/>
              <a:ext cx="2819403" cy="2819403"/>
            </a:xfrm>
            <a:prstGeom prst="ellips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7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trike="noStrike" noProof="1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cs typeface="Arial" panose="020B0604020202020204" pitchFamily="34" charset="0"/>
                <a:sym typeface="FZHei-B01S" pitchFamily="2" charset="-122"/>
              </a:endParaRPr>
            </a:p>
          </p:txBody>
        </p:sp>
      </p:grpSp>
      <p:sp>
        <p:nvSpPr>
          <p:cNvPr id="14" name="椭圆 13"/>
          <p:cNvSpPr/>
          <p:nvPr/>
        </p:nvSpPr>
        <p:spPr>
          <a:xfrm>
            <a:off x="2339975" y="1276350"/>
            <a:ext cx="373063" cy="3730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1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132138" y="2236788"/>
            <a:ext cx="373063" cy="3730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2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111500" y="3219450"/>
            <a:ext cx="373063" cy="37306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3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339975" y="4068763"/>
            <a:ext cx="373063" cy="37306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4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3989388" y="1065213"/>
            <a:ext cx="858837" cy="858837"/>
            <a:chOff x="3989630" y="984316"/>
            <a:chExt cx="858956" cy="858956"/>
          </a:xfrm>
        </p:grpSpPr>
        <p:grpSp>
          <p:nvGrpSpPr>
            <p:cNvPr id="19" name="组合 18"/>
            <p:cNvGrpSpPr/>
            <p:nvPr/>
          </p:nvGrpSpPr>
          <p:grpSpPr>
            <a:xfrm>
              <a:off x="3989630" y="984316"/>
              <a:ext cx="858956" cy="85895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" name="同心圆 2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black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92112" y="760412"/>
                <a:ext cx="3825876" cy="3825876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grpSp>
          <p:nvGrpSpPr>
            <p:cNvPr id="26641" name="组合 54"/>
            <p:cNvGrpSpPr>
              <a:grpSpLocks noChangeAspect="1"/>
            </p:cNvGrpSpPr>
            <p:nvPr/>
          </p:nvGrpSpPr>
          <p:grpSpPr>
            <a:xfrm>
              <a:off x="4230408" y="1145668"/>
              <a:ext cx="389996" cy="469766"/>
              <a:chOff x="3452849" y="2667439"/>
              <a:chExt cx="239345" cy="288607"/>
            </a:xfrm>
          </p:grpSpPr>
          <p:sp>
            <p:nvSpPr>
              <p:cNvPr id="21" name="Freeform 846"/>
              <p:cNvSpPr/>
              <p:nvPr/>
            </p:nvSpPr>
            <p:spPr bwMode="auto">
              <a:xfrm>
                <a:off x="3452849" y="2721892"/>
                <a:ext cx="239345" cy="234154"/>
              </a:xfrm>
              <a:custGeom>
                <a:avLst/>
                <a:gdLst>
                  <a:gd name="T0" fmla="*/ 29 w 48"/>
                  <a:gd name="T1" fmla="*/ 0 h 47"/>
                  <a:gd name="T2" fmla="*/ 29 w 48"/>
                  <a:gd name="T3" fmla="*/ 7 h 47"/>
                  <a:gd name="T4" fmla="*/ 41 w 48"/>
                  <a:gd name="T5" fmla="*/ 23 h 47"/>
                  <a:gd name="T6" fmla="*/ 24 w 48"/>
                  <a:gd name="T7" fmla="*/ 41 h 47"/>
                  <a:gd name="T8" fmla="*/ 6 w 48"/>
                  <a:gd name="T9" fmla="*/ 23 h 47"/>
                  <a:gd name="T10" fmla="*/ 18 w 48"/>
                  <a:gd name="T11" fmla="*/ 7 h 47"/>
                  <a:gd name="T12" fmla="*/ 18 w 48"/>
                  <a:gd name="T13" fmla="*/ 0 h 47"/>
                  <a:gd name="T14" fmla="*/ 0 w 48"/>
                  <a:gd name="T15" fmla="*/ 23 h 47"/>
                  <a:gd name="T16" fmla="*/ 24 w 48"/>
                  <a:gd name="T17" fmla="*/ 47 h 47"/>
                  <a:gd name="T18" fmla="*/ 48 w 48"/>
                  <a:gd name="T19" fmla="*/ 23 h 47"/>
                  <a:gd name="T20" fmla="*/ 29 w 48"/>
                  <a:gd name="T21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7">
                    <a:moveTo>
                      <a:pt x="29" y="0"/>
                    </a:moveTo>
                    <a:cubicBezTo>
                      <a:pt x="29" y="7"/>
                      <a:pt x="29" y="7"/>
                      <a:pt x="29" y="7"/>
                    </a:cubicBezTo>
                    <a:cubicBezTo>
                      <a:pt x="36" y="9"/>
                      <a:pt x="41" y="16"/>
                      <a:pt x="41" y="23"/>
                    </a:cubicBezTo>
                    <a:cubicBezTo>
                      <a:pt x="41" y="33"/>
                      <a:pt x="33" y="41"/>
                      <a:pt x="24" y="41"/>
                    </a:cubicBezTo>
                    <a:cubicBezTo>
                      <a:pt x="14" y="41"/>
                      <a:pt x="6" y="33"/>
                      <a:pt x="6" y="23"/>
                    </a:cubicBezTo>
                    <a:cubicBezTo>
                      <a:pt x="6" y="16"/>
                      <a:pt x="11" y="9"/>
                      <a:pt x="18" y="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7" y="2"/>
                      <a:pt x="0" y="12"/>
                      <a:pt x="0" y="23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3"/>
                    </a:cubicBezTo>
                    <a:cubicBezTo>
                      <a:pt x="48" y="12"/>
                      <a:pt x="40" y="2"/>
                      <a:pt x="2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121920" tIns="60960" rIns="121920" bIns="60960"/>
              <a:lstStyle/>
              <a:p>
                <a:pPr defTabSz="91376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90" strike="noStrike" noProof="1">
                  <a:solidFill>
                    <a:prstClr val="black"/>
                  </a:solidFill>
                  <a:latin typeface="FZHei-B01S" pitchFamily="2" charset="-122"/>
                  <a:ea typeface="FZHei-B01S" pitchFamily="2" charset="-122"/>
                  <a:cs typeface="Arial" panose="020B0604020202020204" pitchFamily="34" charset="0"/>
                  <a:sym typeface="FZHei-B01S" pitchFamily="2" charset="-122"/>
                </a:endParaRPr>
              </a:p>
            </p:txBody>
          </p:sp>
          <p:sp>
            <p:nvSpPr>
              <p:cNvPr id="22" name="Freeform 847"/>
              <p:cNvSpPr/>
              <p:nvPr/>
            </p:nvSpPr>
            <p:spPr bwMode="auto">
              <a:xfrm>
                <a:off x="3547138" y="2667439"/>
                <a:ext cx="44424" cy="138859"/>
              </a:xfrm>
              <a:custGeom>
                <a:avLst/>
                <a:gdLst>
                  <a:gd name="T0" fmla="*/ 7 w 9"/>
                  <a:gd name="T1" fmla="*/ 0 h 28"/>
                  <a:gd name="T2" fmla="*/ 2 w 9"/>
                  <a:gd name="T3" fmla="*/ 0 h 28"/>
                  <a:gd name="T4" fmla="*/ 0 w 9"/>
                  <a:gd name="T5" fmla="*/ 2 h 28"/>
                  <a:gd name="T6" fmla="*/ 0 w 9"/>
                  <a:gd name="T7" fmla="*/ 10 h 28"/>
                  <a:gd name="T8" fmla="*/ 0 w 9"/>
                  <a:gd name="T9" fmla="*/ 16 h 28"/>
                  <a:gd name="T10" fmla="*/ 0 w 9"/>
                  <a:gd name="T11" fmla="*/ 26 h 28"/>
                  <a:gd name="T12" fmla="*/ 2 w 9"/>
                  <a:gd name="T13" fmla="*/ 28 h 28"/>
                  <a:gd name="T14" fmla="*/ 7 w 9"/>
                  <a:gd name="T15" fmla="*/ 28 h 28"/>
                  <a:gd name="T16" fmla="*/ 9 w 9"/>
                  <a:gd name="T17" fmla="*/ 26 h 28"/>
                  <a:gd name="T18" fmla="*/ 9 w 9"/>
                  <a:gd name="T19" fmla="*/ 16 h 28"/>
                  <a:gd name="T20" fmla="*/ 9 w 9"/>
                  <a:gd name="T21" fmla="*/ 10 h 28"/>
                  <a:gd name="T22" fmla="*/ 9 w 9"/>
                  <a:gd name="T23" fmla="*/ 2 h 28"/>
                  <a:gd name="T24" fmla="*/ 7 w 9"/>
                  <a:gd name="T2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28">
                    <a:moveTo>
                      <a:pt x="7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7"/>
                      <a:pt x="1" y="28"/>
                      <a:pt x="2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8" y="28"/>
                      <a:pt x="9" y="27"/>
                      <a:pt x="9" y="2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121920" tIns="60960" rIns="121920" bIns="60960"/>
              <a:lstStyle/>
              <a:p>
                <a:pPr defTabSz="91376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90" strike="noStrike" noProof="1">
                  <a:solidFill>
                    <a:prstClr val="black"/>
                  </a:solidFill>
                  <a:latin typeface="FZHei-B01S" pitchFamily="2" charset="-122"/>
                  <a:ea typeface="FZHei-B01S" pitchFamily="2" charset="-122"/>
                  <a:cs typeface="Arial" panose="020B0604020202020204" pitchFamily="34" charset="0"/>
                  <a:sym typeface="FZHei-B01S" pitchFamily="2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4684713" y="1947863"/>
            <a:ext cx="858837" cy="858837"/>
            <a:chOff x="4684712" y="1948340"/>
            <a:chExt cx="858956" cy="858956"/>
          </a:xfrm>
        </p:grpSpPr>
        <p:grpSp>
          <p:nvGrpSpPr>
            <p:cNvPr id="26" name="组合 25"/>
            <p:cNvGrpSpPr/>
            <p:nvPr/>
          </p:nvGrpSpPr>
          <p:grpSpPr>
            <a:xfrm>
              <a:off x="4684712" y="1948340"/>
              <a:ext cx="858956" cy="85895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black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27" name="Freeform 168"/>
            <p:cNvSpPr>
              <a:spLocks noChangeAspect="1" noEditPoints="1"/>
            </p:cNvSpPr>
            <p:nvPr/>
          </p:nvSpPr>
          <p:spPr bwMode="auto">
            <a:xfrm>
              <a:off x="4918327" y="2222412"/>
              <a:ext cx="425533" cy="364326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37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90" strike="noStrike" noProof="1">
                <a:solidFill>
                  <a:prstClr val="black"/>
                </a:solidFill>
                <a:latin typeface="FZHei-B01S" pitchFamily="2" charset="-122"/>
                <a:ea typeface="FZHei-B01S" pitchFamily="2" charset="-122"/>
                <a:cs typeface="Arial" panose="020B0604020202020204" pitchFamily="34" charset="0"/>
                <a:sym typeface="FZHei-B01S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716463" y="2994025"/>
            <a:ext cx="858837" cy="858838"/>
            <a:chOff x="4716016" y="2993953"/>
            <a:chExt cx="858956" cy="858956"/>
          </a:xfrm>
        </p:grpSpPr>
        <p:grpSp>
          <p:nvGrpSpPr>
            <p:cNvPr id="31" name="组合 30"/>
            <p:cNvGrpSpPr/>
            <p:nvPr/>
          </p:nvGrpSpPr>
          <p:grpSpPr>
            <a:xfrm>
              <a:off x="4716016" y="2993953"/>
              <a:ext cx="858956" cy="85895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black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32" name="Freeform 203"/>
            <p:cNvSpPr>
              <a:spLocks noChangeAspect="1" noEditPoints="1"/>
            </p:cNvSpPr>
            <p:nvPr/>
          </p:nvSpPr>
          <p:spPr bwMode="auto">
            <a:xfrm>
              <a:off x="4972990" y="3242045"/>
              <a:ext cx="370870" cy="356606"/>
            </a:xfrm>
            <a:custGeom>
              <a:avLst/>
              <a:gdLst>
                <a:gd name="T0" fmla="*/ 88 w 218"/>
                <a:gd name="T1" fmla="*/ 43 h 209"/>
                <a:gd name="T2" fmla="*/ 36 w 218"/>
                <a:gd name="T3" fmla="*/ 43 h 209"/>
                <a:gd name="T4" fmla="*/ 26 w 218"/>
                <a:gd name="T5" fmla="*/ 57 h 209"/>
                <a:gd name="T6" fmla="*/ 36 w 218"/>
                <a:gd name="T7" fmla="*/ 71 h 209"/>
                <a:gd name="T8" fmla="*/ 88 w 218"/>
                <a:gd name="T9" fmla="*/ 71 h 209"/>
                <a:gd name="T10" fmla="*/ 88 w 218"/>
                <a:gd name="T11" fmla="*/ 43 h 209"/>
                <a:gd name="T12" fmla="*/ 88 w 218"/>
                <a:gd name="T13" fmla="*/ 43 h 209"/>
                <a:gd name="T14" fmla="*/ 126 w 218"/>
                <a:gd name="T15" fmla="*/ 71 h 209"/>
                <a:gd name="T16" fmla="*/ 187 w 218"/>
                <a:gd name="T17" fmla="*/ 71 h 209"/>
                <a:gd name="T18" fmla="*/ 194 w 218"/>
                <a:gd name="T19" fmla="*/ 71 h 209"/>
                <a:gd name="T20" fmla="*/ 197 w 218"/>
                <a:gd name="T21" fmla="*/ 76 h 209"/>
                <a:gd name="T22" fmla="*/ 213 w 218"/>
                <a:gd name="T23" fmla="*/ 102 h 209"/>
                <a:gd name="T24" fmla="*/ 218 w 218"/>
                <a:gd name="T25" fmla="*/ 109 h 209"/>
                <a:gd name="T26" fmla="*/ 213 w 218"/>
                <a:gd name="T27" fmla="*/ 114 h 209"/>
                <a:gd name="T28" fmla="*/ 197 w 218"/>
                <a:gd name="T29" fmla="*/ 140 h 209"/>
                <a:gd name="T30" fmla="*/ 194 w 218"/>
                <a:gd name="T31" fmla="*/ 147 h 209"/>
                <a:gd name="T32" fmla="*/ 187 w 218"/>
                <a:gd name="T33" fmla="*/ 147 h 209"/>
                <a:gd name="T34" fmla="*/ 126 w 218"/>
                <a:gd name="T35" fmla="*/ 147 h 209"/>
                <a:gd name="T36" fmla="*/ 126 w 218"/>
                <a:gd name="T37" fmla="*/ 180 h 209"/>
                <a:gd name="T38" fmla="*/ 180 w 218"/>
                <a:gd name="T39" fmla="*/ 180 h 209"/>
                <a:gd name="T40" fmla="*/ 180 w 218"/>
                <a:gd name="T41" fmla="*/ 209 h 209"/>
                <a:gd name="T42" fmla="*/ 40 w 218"/>
                <a:gd name="T43" fmla="*/ 209 h 209"/>
                <a:gd name="T44" fmla="*/ 40 w 218"/>
                <a:gd name="T45" fmla="*/ 180 h 209"/>
                <a:gd name="T46" fmla="*/ 90 w 218"/>
                <a:gd name="T47" fmla="*/ 180 h 209"/>
                <a:gd name="T48" fmla="*/ 90 w 218"/>
                <a:gd name="T49" fmla="*/ 95 h 209"/>
                <a:gd name="T50" fmla="*/ 29 w 218"/>
                <a:gd name="T51" fmla="*/ 95 h 209"/>
                <a:gd name="T52" fmla="*/ 22 w 218"/>
                <a:gd name="T53" fmla="*/ 95 h 209"/>
                <a:gd name="T54" fmla="*/ 19 w 218"/>
                <a:gd name="T55" fmla="*/ 88 h 209"/>
                <a:gd name="T56" fmla="*/ 3 w 218"/>
                <a:gd name="T57" fmla="*/ 62 h 209"/>
                <a:gd name="T58" fmla="*/ 0 w 218"/>
                <a:gd name="T59" fmla="*/ 57 h 209"/>
                <a:gd name="T60" fmla="*/ 3 w 218"/>
                <a:gd name="T61" fmla="*/ 50 h 209"/>
                <a:gd name="T62" fmla="*/ 19 w 218"/>
                <a:gd name="T63" fmla="*/ 24 h 209"/>
                <a:gd name="T64" fmla="*/ 22 w 218"/>
                <a:gd name="T65" fmla="*/ 19 h 209"/>
                <a:gd name="T66" fmla="*/ 29 w 218"/>
                <a:gd name="T67" fmla="*/ 19 h 209"/>
                <a:gd name="T68" fmla="*/ 90 w 218"/>
                <a:gd name="T69" fmla="*/ 19 h 209"/>
                <a:gd name="T70" fmla="*/ 90 w 218"/>
                <a:gd name="T71" fmla="*/ 15 h 209"/>
                <a:gd name="T72" fmla="*/ 109 w 218"/>
                <a:gd name="T73" fmla="*/ 0 h 209"/>
                <a:gd name="T74" fmla="*/ 126 w 218"/>
                <a:gd name="T75" fmla="*/ 15 h 209"/>
                <a:gd name="T76" fmla="*/ 126 w 218"/>
                <a:gd name="T77" fmla="*/ 71 h 209"/>
                <a:gd name="T78" fmla="*/ 126 w 218"/>
                <a:gd name="T79" fmla="*/ 71 h 209"/>
                <a:gd name="T80" fmla="*/ 182 w 218"/>
                <a:gd name="T81" fmla="*/ 93 h 209"/>
                <a:gd name="T82" fmla="*/ 128 w 218"/>
                <a:gd name="T83" fmla="*/ 93 h 209"/>
                <a:gd name="T84" fmla="*/ 128 w 218"/>
                <a:gd name="T85" fmla="*/ 123 h 209"/>
                <a:gd name="T86" fmla="*/ 182 w 218"/>
                <a:gd name="T87" fmla="*/ 123 h 209"/>
                <a:gd name="T88" fmla="*/ 192 w 218"/>
                <a:gd name="T89" fmla="*/ 109 h 209"/>
                <a:gd name="T90" fmla="*/ 182 w 218"/>
                <a:gd name="T91" fmla="*/ 9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8" h="209">
                  <a:moveTo>
                    <a:pt x="88" y="43"/>
                  </a:moveTo>
                  <a:lnTo>
                    <a:pt x="36" y="43"/>
                  </a:lnTo>
                  <a:lnTo>
                    <a:pt x="26" y="57"/>
                  </a:lnTo>
                  <a:lnTo>
                    <a:pt x="36" y="71"/>
                  </a:lnTo>
                  <a:lnTo>
                    <a:pt x="88" y="71"/>
                  </a:lnTo>
                  <a:lnTo>
                    <a:pt x="88" y="43"/>
                  </a:lnTo>
                  <a:lnTo>
                    <a:pt x="88" y="43"/>
                  </a:lnTo>
                  <a:close/>
                  <a:moveTo>
                    <a:pt x="126" y="71"/>
                  </a:moveTo>
                  <a:lnTo>
                    <a:pt x="187" y="71"/>
                  </a:lnTo>
                  <a:lnTo>
                    <a:pt x="194" y="71"/>
                  </a:lnTo>
                  <a:lnTo>
                    <a:pt x="197" y="76"/>
                  </a:lnTo>
                  <a:lnTo>
                    <a:pt x="213" y="102"/>
                  </a:lnTo>
                  <a:lnTo>
                    <a:pt x="218" y="109"/>
                  </a:lnTo>
                  <a:lnTo>
                    <a:pt x="213" y="114"/>
                  </a:lnTo>
                  <a:lnTo>
                    <a:pt x="197" y="140"/>
                  </a:lnTo>
                  <a:lnTo>
                    <a:pt x="194" y="147"/>
                  </a:lnTo>
                  <a:lnTo>
                    <a:pt x="187" y="147"/>
                  </a:lnTo>
                  <a:lnTo>
                    <a:pt x="126" y="147"/>
                  </a:lnTo>
                  <a:lnTo>
                    <a:pt x="126" y="180"/>
                  </a:lnTo>
                  <a:lnTo>
                    <a:pt x="180" y="180"/>
                  </a:lnTo>
                  <a:lnTo>
                    <a:pt x="180" y="209"/>
                  </a:lnTo>
                  <a:lnTo>
                    <a:pt x="40" y="209"/>
                  </a:lnTo>
                  <a:lnTo>
                    <a:pt x="40" y="180"/>
                  </a:lnTo>
                  <a:lnTo>
                    <a:pt x="90" y="180"/>
                  </a:lnTo>
                  <a:lnTo>
                    <a:pt x="90" y="95"/>
                  </a:lnTo>
                  <a:lnTo>
                    <a:pt x="29" y="95"/>
                  </a:lnTo>
                  <a:lnTo>
                    <a:pt x="22" y="95"/>
                  </a:lnTo>
                  <a:lnTo>
                    <a:pt x="19" y="88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3" y="50"/>
                  </a:lnTo>
                  <a:lnTo>
                    <a:pt x="19" y="24"/>
                  </a:lnTo>
                  <a:lnTo>
                    <a:pt x="22" y="19"/>
                  </a:lnTo>
                  <a:lnTo>
                    <a:pt x="29" y="19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109" y="0"/>
                  </a:lnTo>
                  <a:lnTo>
                    <a:pt x="126" y="15"/>
                  </a:lnTo>
                  <a:lnTo>
                    <a:pt x="126" y="71"/>
                  </a:lnTo>
                  <a:lnTo>
                    <a:pt x="126" y="71"/>
                  </a:lnTo>
                  <a:close/>
                  <a:moveTo>
                    <a:pt x="182" y="93"/>
                  </a:moveTo>
                  <a:lnTo>
                    <a:pt x="128" y="93"/>
                  </a:lnTo>
                  <a:lnTo>
                    <a:pt x="128" y="123"/>
                  </a:lnTo>
                  <a:lnTo>
                    <a:pt x="182" y="123"/>
                  </a:lnTo>
                  <a:lnTo>
                    <a:pt x="192" y="109"/>
                  </a:lnTo>
                  <a:lnTo>
                    <a:pt x="182" y="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37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90" strike="noStrike" noProof="1">
                <a:solidFill>
                  <a:prstClr val="black"/>
                </a:solidFill>
                <a:latin typeface="FZHei-B01S" pitchFamily="2" charset="-122"/>
                <a:ea typeface="FZHei-B01S" pitchFamily="2" charset="-122"/>
                <a:cs typeface="Arial" panose="020B0604020202020204" pitchFamily="34" charset="0"/>
                <a:sym typeface="FZHei-B01S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997325" y="3863975"/>
            <a:ext cx="858838" cy="858838"/>
            <a:chOff x="3996846" y="3864636"/>
            <a:chExt cx="858956" cy="858956"/>
          </a:xfrm>
        </p:grpSpPr>
        <p:grpSp>
          <p:nvGrpSpPr>
            <p:cNvPr id="36" name="组合 35"/>
            <p:cNvGrpSpPr/>
            <p:nvPr/>
          </p:nvGrpSpPr>
          <p:grpSpPr>
            <a:xfrm>
              <a:off x="3996846" y="3864636"/>
              <a:ext cx="858956" cy="85895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black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37" name="Freeform 110"/>
            <p:cNvSpPr>
              <a:spLocks noChangeAspect="1" noEditPoints="1"/>
            </p:cNvSpPr>
            <p:nvPr/>
          </p:nvSpPr>
          <p:spPr bwMode="auto">
            <a:xfrm>
              <a:off x="4211960" y="4064356"/>
              <a:ext cx="424516" cy="376344"/>
            </a:xfrm>
            <a:custGeom>
              <a:avLst/>
              <a:gdLst>
                <a:gd name="T0" fmla="*/ 55 w 100"/>
                <a:gd name="T1" fmla="*/ 4 h 88"/>
                <a:gd name="T2" fmla="*/ 76 w 100"/>
                <a:gd name="T3" fmla="*/ 41 h 88"/>
                <a:gd name="T4" fmla="*/ 76 w 100"/>
                <a:gd name="T5" fmla="*/ 41 h 88"/>
                <a:gd name="T6" fmla="*/ 98 w 100"/>
                <a:gd name="T7" fmla="*/ 79 h 88"/>
                <a:gd name="T8" fmla="*/ 96 w 100"/>
                <a:gd name="T9" fmla="*/ 87 h 88"/>
                <a:gd name="T10" fmla="*/ 92 w 100"/>
                <a:gd name="T11" fmla="*/ 88 h 88"/>
                <a:gd name="T12" fmla="*/ 92 w 100"/>
                <a:gd name="T13" fmla="*/ 88 h 88"/>
                <a:gd name="T14" fmla="*/ 49 w 100"/>
                <a:gd name="T15" fmla="*/ 88 h 88"/>
                <a:gd name="T16" fmla="*/ 7 w 100"/>
                <a:gd name="T17" fmla="*/ 88 h 88"/>
                <a:gd name="T18" fmla="*/ 0 w 100"/>
                <a:gd name="T19" fmla="*/ 82 h 88"/>
                <a:gd name="T20" fmla="*/ 1 w 100"/>
                <a:gd name="T21" fmla="*/ 78 h 88"/>
                <a:gd name="T22" fmla="*/ 23 w 100"/>
                <a:gd name="T23" fmla="*/ 41 h 88"/>
                <a:gd name="T24" fmla="*/ 23 w 100"/>
                <a:gd name="T25" fmla="*/ 41 h 88"/>
                <a:gd name="T26" fmla="*/ 44 w 100"/>
                <a:gd name="T27" fmla="*/ 4 h 88"/>
                <a:gd name="T28" fmla="*/ 53 w 100"/>
                <a:gd name="T29" fmla="*/ 2 h 88"/>
                <a:gd name="T30" fmla="*/ 55 w 100"/>
                <a:gd name="T31" fmla="*/ 4 h 88"/>
                <a:gd name="T32" fmla="*/ 44 w 100"/>
                <a:gd name="T33" fmla="*/ 34 h 88"/>
                <a:gd name="T34" fmla="*/ 44 w 100"/>
                <a:gd name="T35" fmla="*/ 37 h 88"/>
                <a:gd name="T36" fmla="*/ 46 w 100"/>
                <a:gd name="T37" fmla="*/ 62 h 88"/>
                <a:gd name="T38" fmla="*/ 52 w 100"/>
                <a:gd name="T39" fmla="*/ 62 h 88"/>
                <a:gd name="T40" fmla="*/ 54 w 100"/>
                <a:gd name="T41" fmla="*/ 37 h 88"/>
                <a:gd name="T42" fmla="*/ 54 w 100"/>
                <a:gd name="T43" fmla="*/ 34 h 88"/>
                <a:gd name="T44" fmla="*/ 44 w 100"/>
                <a:gd name="T45" fmla="*/ 34 h 88"/>
                <a:gd name="T46" fmla="*/ 49 w 100"/>
                <a:gd name="T47" fmla="*/ 72 h 88"/>
                <a:gd name="T48" fmla="*/ 53 w 100"/>
                <a:gd name="T49" fmla="*/ 69 h 88"/>
                <a:gd name="T50" fmla="*/ 49 w 100"/>
                <a:gd name="T51" fmla="*/ 65 h 88"/>
                <a:gd name="T52" fmla="*/ 45 w 100"/>
                <a:gd name="T53" fmla="*/ 69 h 88"/>
                <a:gd name="T54" fmla="*/ 49 w 100"/>
                <a:gd name="T55" fmla="*/ 72 h 88"/>
                <a:gd name="T56" fmla="*/ 65 w 100"/>
                <a:gd name="T57" fmla="*/ 48 h 88"/>
                <a:gd name="T58" fmla="*/ 49 w 100"/>
                <a:gd name="T59" fmla="*/ 20 h 88"/>
                <a:gd name="T60" fmla="*/ 34 w 100"/>
                <a:gd name="T61" fmla="*/ 47 h 88"/>
                <a:gd name="T62" fmla="*/ 33 w 100"/>
                <a:gd name="T63" fmla="*/ 48 h 88"/>
                <a:gd name="T64" fmla="*/ 17 w 100"/>
                <a:gd name="T65" fmla="*/ 75 h 88"/>
                <a:gd name="T66" fmla="*/ 49 w 100"/>
                <a:gd name="T67" fmla="*/ 75 h 88"/>
                <a:gd name="T68" fmla="*/ 81 w 100"/>
                <a:gd name="T69" fmla="*/ 75 h 88"/>
                <a:gd name="T70" fmla="*/ 65 w 100"/>
                <a:gd name="T71" fmla="*/ 48 h 88"/>
                <a:gd name="T72" fmla="*/ 65 w 100"/>
                <a:gd name="T73" fmla="*/ 4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88">
                  <a:moveTo>
                    <a:pt x="55" y="4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100" y="82"/>
                    <a:pt x="99" y="85"/>
                    <a:pt x="96" y="87"/>
                  </a:cubicBezTo>
                  <a:cubicBezTo>
                    <a:pt x="95" y="88"/>
                    <a:pt x="93" y="88"/>
                    <a:pt x="92" y="88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80"/>
                    <a:pt x="1" y="79"/>
                    <a:pt x="1" y="78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6" y="1"/>
                    <a:pt x="50" y="0"/>
                    <a:pt x="53" y="2"/>
                  </a:cubicBezTo>
                  <a:cubicBezTo>
                    <a:pt x="54" y="3"/>
                    <a:pt x="54" y="3"/>
                    <a:pt x="55" y="4"/>
                  </a:cubicBezTo>
                  <a:close/>
                  <a:moveTo>
                    <a:pt x="44" y="34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44" y="34"/>
                    <a:pt x="44" y="34"/>
                    <a:pt x="44" y="34"/>
                  </a:cubicBezTo>
                  <a:close/>
                  <a:moveTo>
                    <a:pt x="49" y="72"/>
                  </a:moveTo>
                  <a:cubicBezTo>
                    <a:pt x="52" y="72"/>
                    <a:pt x="53" y="71"/>
                    <a:pt x="53" y="69"/>
                  </a:cubicBezTo>
                  <a:cubicBezTo>
                    <a:pt x="53" y="66"/>
                    <a:pt x="51" y="65"/>
                    <a:pt x="49" y="65"/>
                  </a:cubicBezTo>
                  <a:cubicBezTo>
                    <a:pt x="47" y="65"/>
                    <a:pt x="45" y="66"/>
                    <a:pt x="45" y="69"/>
                  </a:cubicBezTo>
                  <a:cubicBezTo>
                    <a:pt x="45" y="71"/>
                    <a:pt x="47" y="72"/>
                    <a:pt x="49" y="72"/>
                  </a:cubicBezTo>
                  <a:close/>
                  <a:moveTo>
                    <a:pt x="65" y="48"/>
                  </a:moveTo>
                  <a:cubicBezTo>
                    <a:pt x="49" y="20"/>
                    <a:pt x="49" y="20"/>
                    <a:pt x="49" y="20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8"/>
                    <a:pt x="34" y="48"/>
                    <a:pt x="33" y="48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65" y="48"/>
                    <a:pt x="65" y="48"/>
                    <a:pt x="65" y="4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20" tIns="60960" rIns="121920" bIns="60960"/>
            <a:lstStyle/>
            <a:p>
              <a:pPr defTabSz="9137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90" strike="noStrike" noProof="1">
                <a:solidFill>
                  <a:prstClr val="black"/>
                </a:solidFill>
                <a:latin typeface="FZHei-B01S" pitchFamily="2" charset="-122"/>
                <a:ea typeface="FZHei-B01S" pitchFamily="2" charset="-122"/>
                <a:cs typeface="Arial" panose="020B0604020202020204" pitchFamily="34" charset="0"/>
                <a:sym typeface="FZHei-B01S" pitchFamily="2" charset="-122"/>
              </a:endParaRPr>
            </a:p>
          </p:txBody>
        </p:sp>
      </p:grpSp>
      <p:sp>
        <p:nvSpPr>
          <p:cNvPr id="41" name="矩形 47"/>
          <p:cNvSpPr/>
          <p:nvPr/>
        </p:nvSpPr>
        <p:spPr>
          <a:xfrm>
            <a:off x="5477193" y="2085023"/>
            <a:ext cx="3043237" cy="459105"/>
          </a:xfrm>
          <a:prstGeom prst="rect">
            <a:avLst/>
          </a:prstGeom>
          <a:noFill/>
          <a:ln w="9525">
            <a:noFill/>
          </a:ln>
        </p:spPr>
        <p:txBody>
          <a:bodyPr lIns="91431" tIns="45716" rIns="91431" bIns="45716" anchor="t" anchorCtr="0"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发票抬头单位与付款单位一致。</a:t>
            </a:r>
            <a:endParaRPr lang="en-US" altLang="zh-CN" sz="16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43" name="矩形 47"/>
          <p:cNvSpPr/>
          <p:nvPr/>
        </p:nvSpPr>
        <p:spPr>
          <a:xfrm>
            <a:off x="5581650" y="2787650"/>
            <a:ext cx="3043238" cy="1197610"/>
          </a:xfrm>
          <a:prstGeom prst="rect">
            <a:avLst/>
          </a:prstGeom>
          <a:noFill/>
          <a:ln w="9525">
            <a:noFill/>
          </a:ln>
        </p:spPr>
        <p:txBody>
          <a:bodyPr lIns="91431" tIns="45716" rIns="91431" bIns="45716" anchor="t" anchorCtr="0"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一般提供电子发票，增值税普通发票，</a:t>
            </a:r>
            <a:r>
              <a:rPr lang="zh-CN" altLang="en-US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发送委托单提供的邮箱，</a:t>
            </a:r>
            <a:r>
              <a:rPr lang="zh-CN" altLang="en-US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如有特殊要求请提前说明。</a:t>
            </a:r>
            <a:endParaRPr lang="en-US" altLang="zh-CN" sz="16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" name="Text Box 18"/>
          <p:cNvSpPr txBox="1"/>
          <p:nvPr/>
        </p:nvSpPr>
        <p:spPr>
          <a:xfrm>
            <a:off x="941705" y="2602230"/>
            <a:ext cx="157607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注意事项</a:t>
            </a:r>
            <a:endParaRPr lang="zh-CN" altLang="en-US" sz="2500" b="1" dirty="0">
              <a:solidFill>
                <a:srgbClr val="FF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3" name="矩形 47"/>
          <p:cNvSpPr/>
          <p:nvPr/>
        </p:nvSpPr>
        <p:spPr>
          <a:xfrm>
            <a:off x="5003483" y="4033838"/>
            <a:ext cx="3043237" cy="828675"/>
          </a:xfrm>
          <a:prstGeom prst="rect">
            <a:avLst/>
          </a:prstGeom>
          <a:noFill/>
          <a:ln w="9525">
            <a:noFill/>
          </a:ln>
        </p:spPr>
        <p:txBody>
          <a:bodyPr lIns="91431" tIns="45716" rIns="91431" bIns="45716" anchor="t" anchorCtr="0"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每年</a:t>
            </a:r>
            <a:r>
              <a:rPr lang="en-US" altLang="zh-CN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12</a:t>
            </a:r>
            <a:r>
              <a:rPr lang="zh-CN" altLang="en-US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月学校财务处封账，</a:t>
            </a:r>
            <a:r>
              <a:rPr lang="en-US" altLang="zh-CN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12</a:t>
            </a:r>
            <a:r>
              <a:rPr lang="zh-CN" altLang="en-US" sz="16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月间付款及开具发票需与我们联系。</a:t>
            </a:r>
            <a:endParaRPr lang="zh-CN" altLang="en-US" sz="16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4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2" grpId="0"/>
      <p:bldP spid="2" grpId="1"/>
      <p:bldP spid="10" grpId="0"/>
      <p:bldP spid="10" grpId="1"/>
      <p:bldP spid="41" grpId="0"/>
      <p:bldP spid="41" grpId="1"/>
      <p:bldP spid="43" grpId="0"/>
      <p:bldP spid="43" grpId="1"/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" name="矩形 23"/>
          <p:cNvSpPr/>
          <p:nvPr/>
        </p:nvSpPr>
        <p:spPr>
          <a:xfrm>
            <a:off x="1588" y="1303338"/>
            <a:ext cx="9144000" cy="21097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2837295" y="557278"/>
            <a:ext cx="3269960" cy="3269960"/>
            <a:chOff x="304799" y="673100"/>
            <a:chExt cx="4000500" cy="4000499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8" name="同心圆 47"/>
            <p:cNvSpPr/>
            <p:nvPr/>
          </p:nvSpPr>
          <p:spPr>
            <a:xfrm>
              <a:off x="304799" y="673100"/>
              <a:ext cx="4000500" cy="4000499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rgbClr val="F1F3F2"/>
                </a:gs>
                <a:gs pos="55000">
                  <a:srgbClr val="F1F3F2"/>
                </a:gs>
                <a:gs pos="100000">
                  <a:srgbClr val="B2B2B2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 dirty="0">
                <a:solidFill>
                  <a:schemeClr val="tx1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51000">
                  <a:srgbClr val="F1F3F2"/>
                </a:gs>
                <a:gs pos="100000">
                  <a:srgbClr val="B2B2B2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 dirty="0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255420" y="1110286"/>
            <a:ext cx="3101044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spc="79" noProof="1" dirty="0"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2022</a:t>
            </a:r>
            <a:endParaRPr lang="zh-CN" altLang="en-US" sz="8000" b="1" spc="79" noProof="1" dirty="0"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2641781" y="4097308"/>
            <a:ext cx="3733733" cy="467843"/>
          </a:xfrm>
          <a:prstGeom prst="roundRect">
            <a:avLst/>
          </a:prstGeom>
          <a:gradFill>
            <a:gsLst>
              <a:gs pos="100000">
                <a:schemeClr val="bg1">
                  <a:lumMod val="97000"/>
                </a:schemeClr>
              </a:gs>
              <a:gs pos="0">
                <a:schemeClr val="bg1">
                  <a:lumMod val="80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</a:ln>
          <a:effectLst>
            <a:outerShdw blurRad="1016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1433195" fontAlgn="base"/>
            <a:endParaRPr lang="zh-CN" altLang="en-US" sz="2820" strike="noStrike" noProof="1"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27" name="Group 91"/>
          <p:cNvGrpSpPr/>
          <p:nvPr/>
        </p:nvGrpSpPr>
        <p:grpSpPr>
          <a:xfrm>
            <a:off x="5767388" y="4110038"/>
            <a:ext cx="468312" cy="639762"/>
            <a:chOff x="936" y="1480"/>
            <a:chExt cx="1589" cy="2167"/>
          </a:xfrm>
        </p:grpSpPr>
        <p:grpSp>
          <p:nvGrpSpPr>
            <p:cNvPr id="73734" name="组合 33"/>
            <p:cNvGrpSpPr/>
            <p:nvPr/>
          </p:nvGrpSpPr>
          <p:grpSpPr>
            <a:xfrm>
              <a:off x="985" y="1583"/>
              <a:ext cx="1441" cy="2064"/>
              <a:chOff x="1754168" y="3653262"/>
              <a:chExt cx="1857599" cy="2664565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1754168" y="3653262"/>
                <a:ext cx="1857599" cy="1857597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innerShdw blurRad="889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base">
                  <a:defRPr/>
                </a:pPr>
                <a:endParaRPr lang="zh-CN" altLang="en-US" sz="3000" strike="noStrike" noProof="1" dirty="0"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1911556" y="3810650"/>
                <a:ext cx="1542822" cy="1542820"/>
              </a:xfrm>
              <a:prstGeom prst="ellipse">
                <a:avLst/>
              </a:prstGeom>
              <a:solidFill>
                <a:srgbClr val="C20100"/>
              </a:solidFill>
              <a:ln w="28575">
                <a:gradFill flip="none" rotWithShape="1">
                  <a:gsLst>
                    <a:gs pos="100000">
                      <a:srgbClr val="FFFFFF"/>
                    </a:gs>
                    <a:gs pos="0">
                      <a:srgbClr val="CECED0"/>
                    </a:gs>
                  </a:gsLst>
                  <a:lin ang="13500000" scaled="1"/>
                  <a:tileRect/>
                </a:gradFill>
              </a:ln>
              <a:effectLst>
                <a:outerShdw blurRad="190500" dist="88900" dir="2700000" algn="tl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defRPr/>
                </a:pPr>
                <a:endParaRPr lang="zh-CN" altLang="en-US" strike="noStrike" noProof="1"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1890879" y="3789973"/>
                <a:ext cx="1584176" cy="1584174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innerShdw blurRad="88900" dist="635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base">
                  <a:defRPr/>
                </a:pPr>
                <a:endParaRPr lang="zh-CN" altLang="en-US" sz="3000" strike="noStrike" noProof="1" dirty="0">
                  <a:solidFill>
                    <a:srgbClr val="0087CF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73738" name="矩形 35"/>
              <p:cNvSpPr/>
              <p:nvPr/>
            </p:nvSpPr>
            <p:spPr>
              <a:xfrm>
                <a:off x="2277560" y="4093183"/>
                <a:ext cx="807749" cy="22246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ctr"/>
                <a:endParaRPr lang="zh-CN" altLang="zh-CN" sz="2700" b="1">
                  <a:solidFill>
                    <a:srgbClr val="CA009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grpSp>
          <p:nvGrpSpPr>
            <p:cNvPr id="73739" name="组合 4"/>
            <p:cNvGrpSpPr/>
            <p:nvPr/>
          </p:nvGrpSpPr>
          <p:grpSpPr>
            <a:xfrm>
              <a:off x="936" y="1480"/>
              <a:ext cx="1589" cy="1588"/>
              <a:chOff x="3733576" y="3930057"/>
              <a:chExt cx="1801556" cy="1800152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4003576" y="4200057"/>
                <a:ext cx="1260000" cy="126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100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defRPr/>
                </a:pPr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1" name="任意多边形 6"/>
              <p:cNvSpPr/>
              <p:nvPr/>
            </p:nvSpPr>
            <p:spPr>
              <a:xfrm>
                <a:off x="3734710" y="3930057"/>
                <a:ext cx="1800422" cy="1800152"/>
              </a:xfrm>
              <a:custGeom>
                <a:avLst/>
                <a:gdLst>
                  <a:gd name="connsiteX0" fmla="*/ 900000 w 1800000"/>
                  <a:gd name="connsiteY0" fmla="*/ 0 h 1800000"/>
                  <a:gd name="connsiteX1" fmla="*/ 1800000 w 1800000"/>
                  <a:gd name="connsiteY1" fmla="*/ 900000 h 1800000"/>
                  <a:gd name="connsiteX2" fmla="*/ 900000 w 1800000"/>
                  <a:gd name="connsiteY2" fmla="*/ 1800000 h 1800000"/>
                  <a:gd name="connsiteX3" fmla="*/ 0 w 1800000"/>
                  <a:gd name="connsiteY3" fmla="*/ 900000 h 1800000"/>
                  <a:gd name="connsiteX4" fmla="*/ 900000 w 1800000"/>
                  <a:gd name="connsiteY4" fmla="*/ 0 h 1800000"/>
                  <a:gd name="connsiteX5" fmla="*/ 900000 w 1800000"/>
                  <a:gd name="connsiteY5" fmla="*/ 270000 h 1800000"/>
                  <a:gd name="connsiteX6" fmla="*/ 270000 w 1800000"/>
                  <a:gd name="connsiteY6" fmla="*/ 900000 h 1800000"/>
                  <a:gd name="connsiteX7" fmla="*/ 900000 w 1800000"/>
                  <a:gd name="connsiteY7" fmla="*/ 1530000 h 1800000"/>
                  <a:gd name="connsiteX8" fmla="*/ 1530000 w 1800000"/>
                  <a:gd name="connsiteY8" fmla="*/ 900000 h 1800000"/>
                  <a:gd name="connsiteX9" fmla="*/ 900000 w 1800000"/>
                  <a:gd name="connsiteY9" fmla="*/ 27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000" h="1800000">
                    <a:moveTo>
                      <a:pt x="900000" y="0"/>
                    </a:moveTo>
                    <a:cubicBezTo>
                      <a:pt x="1397056" y="0"/>
                      <a:pt x="1800000" y="402944"/>
                      <a:pt x="1800000" y="900000"/>
                    </a:cubicBezTo>
                    <a:cubicBezTo>
                      <a:pt x="1800000" y="1397056"/>
                      <a:pt x="1397056" y="1800000"/>
                      <a:pt x="900000" y="1800000"/>
                    </a:cubicBezTo>
                    <a:cubicBezTo>
                      <a:pt x="402944" y="1800000"/>
                      <a:pt x="0" y="1397056"/>
                      <a:pt x="0" y="900000"/>
                    </a:cubicBezTo>
                    <a:cubicBezTo>
                      <a:pt x="0" y="402944"/>
                      <a:pt x="402944" y="0"/>
                      <a:pt x="900000" y="0"/>
                    </a:cubicBezTo>
                    <a:close/>
                    <a:moveTo>
                      <a:pt x="900000" y="270000"/>
                    </a:moveTo>
                    <a:cubicBezTo>
                      <a:pt x="552061" y="270000"/>
                      <a:pt x="270000" y="552061"/>
                      <a:pt x="270000" y="900000"/>
                    </a:cubicBezTo>
                    <a:cubicBezTo>
                      <a:pt x="270000" y="1247939"/>
                      <a:pt x="552061" y="1530000"/>
                      <a:pt x="900000" y="1530000"/>
                    </a:cubicBezTo>
                    <a:cubicBezTo>
                      <a:pt x="1247939" y="1530000"/>
                      <a:pt x="1530000" y="1247939"/>
                      <a:pt x="1530000" y="900000"/>
                    </a:cubicBezTo>
                    <a:cubicBezTo>
                      <a:pt x="1530000" y="552061"/>
                      <a:pt x="1247939" y="270000"/>
                      <a:pt x="900000" y="27000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0F0F0"/>
                  </a:gs>
                  <a:gs pos="100000">
                    <a:srgbClr val="DBDBDB"/>
                  </a:gs>
                </a:gsLst>
                <a:lin ang="2700000" scaled="1"/>
              </a:gra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defRPr/>
                </a:pPr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32" name="椭圆 7"/>
              <p:cNvSpPr/>
              <p:nvPr/>
            </p:nvSpPr>
            <p:spPr>
              <a:xfrm>
                <a:off x="3733576" y="3930057"/>
                <a:ext cx="1800000" cy="18000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defRPr/>
                </a:pPr>
                <a:endParaRPr lang="zh-CN" altLang="en-US" strike="noStrike" noProof="1">
                  <a:solidFill>
                    <a:prstClr val="white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</p:grpSp>
      <p:sp>
        <p:nvSpPr>
          <p:cNvPr id="38" name="矩形 17"/>
          <p:cNvSpPr/>
          <p:nvPr/>
        </p:nvSpPr>
        <p:spPr>
          <a:xfrm>
            <a:off x="2815590" y="4139883"/>
            <a:ext cx="3349625" cy="414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100" b="1" dirty="0">
                <a:solidFill>
                  <a:srgbClr val="C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南通大学分析测试中心</a:t>
            </a:r>
            <a:endParaRPr lang="zh-CN" altLang="en-US" sz="2100" b="1" dirty="0">
              <a:solidFill>
                <a:srgbClr val="C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45" name="等腰三角形 44"/>
          <p:cNvSpPr/>
          <p:nvPr/>
        </p:nvSpPr>
        <p:spPr>
          <a:xfrm rot="5400000">
            <a:off x="-19685" y="113030"/>
            <a:ext cx="281940" cy="24257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>
              <a:solidFill>
                <a:srgbClr val="C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991172" y="2201678"/>
            <a:ext cx="338434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00" spc="-150" noProof="1" dirty="0">
                <a:solidFill>
                  <a:srgbClr val="0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感谢您的聆听</a:t>
            </a:r>
            <a:endParaRPr lang="zh-CN" altLang="en-US" sz="3700" spc="-150" noProof="1" dirty="0">
              <a:solidFill>
                <a:srgbClr val="0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  <p:bldLst>
      <p:bldP spid="24" grpId="0" bldLvl="0" animBg="1"/>
      <p:bldP spid="5" grpId="0"/>
      <p:bldP spid="26" grpId="0" bldLvl="0" animBg="1"/>
      <p:bldP spid="38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文本框 8"/>
          <p:cNvSpPr txBox="1"/>
          <p:nvPr/>
        </p:nvSpPr>
        <p:spPr>
          <a:xfrm>
            <a:off x="755650" y="1203960"/>
            <a:ext cx="7415530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ctr">
              <a:lnSpc>
                <a:spcPct val="200000"/>
              </a:lnSpc>
            </a:pPr>
            <a:r>
              <a:rPr lang="zh-CN" altLang="en-US" sz="3200" b="1" dirty="0" smtClea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送样是一件需要重视的科学和严谨的工作</a:t>
            </a:r>
            <a:endParaRPr lang="zh-CN" altLang="en-US" sz="3200" b="1" dirty="0" smtClean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3200" b="1" dirty="0" smtClea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成功的送样是成功测试的开始</a:t>
            </a:r>
            <a:endParaRPr lang="zh-CN" altLang="en-US" sz="3200" b="1" dirty="0" smtClean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" name="Text Box 18"/>
          <p:cNvSpPr txBox="1"/>
          <p:nvPr/>
        </p:nvSpPr>
        <p:spPr>
          <a:xfrm>
            <a:off x="2879725" y="366713"/>
            <a:ext cx="338455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对外测试接样流程</a:t>
            </a:r>
            <a:endParaRPr lang="zh-CN" altLang="en-US" sz="2500" dirty="0">
              <a:solidFill>
                <a:srgbClr val="33333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88" name="直接连接符​​ 14"/>
          <p:cNvCxnSpPr/>
          <p:nvPr/>
        </p:nvCxnSpPr>
        <p:spPr>
          <a:xfrm>
            <a:off x="2441575" y="842963"/>
            <a:ext cx="4260850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940025" y="1717265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" name="同心圆 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solidFill>
                  <a:prstClr val="black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sp>
        <p:nvSpPr>
          <p:cNvPr id="7" name="TextBox 11"/>
          <p:cNvSpPr txBox="1"/>
          <p:nvPr/>
        </p:nvSpPr>
        <p:spPr>
          <a:xfrm>
            <a:off x="4716145" y="1596390"/>
            <a:ext cx="3370580" cy="16637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just">
              <a:lnSpc>
                <a:spcPts val="1300"/>
              </a:lnSpc>
            </a:pPr>
            <a:r>
              <a:rPr lang="zh-CN" sz="3200" b="1" dirty="0">
                <a:solidFill>
                  <a:srgbClr val="595959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联系我们</a:t>
            </a:r>
            <a:endParaRPr lang="zh-CN" sz="3200" b="1" dirty="0">
              <a:solidFill>
                <a:srgbClr val="595959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638550" y="1587500"/>
            <a:ext cx="79216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638550" y="2093913"/>
            <a:ext cx="79216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638550" y="2598738"/>
            <a:ext cx="79216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638550" y="3101975"/>
            <a:ext cx="79216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638550" y="3606800"/>
            <a:ext cx="79216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638550" y="4110038"/>
            <a:ext cx="792163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3427413" y="1450975"/>
            <a:ext cx="274638" cy="2746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1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425825" y="1952625"/>
            <a:ext cx="274638" cy="2746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2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425825" y="2462213"/>
            <a:ext cx="274638" cy="27622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3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3424238" y="2965450"/>
            <a:ext cx="274638" cy="27463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4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3427413" y="3467100"/>
            <a:ext cx="274638" cy="2746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5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425825" y="3968750"/>
            <a:ext cx="274638" cy="2746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zh-CN" strike="noStrike" noProof="1" dirty="0">
                <a:solidFill>
                  <a:prstClr val="white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6</a:t>
            </a:r>
            <a:endParaRPr lang="zh-CN" altLang="en-US" strike="noStrike" noProof="1" dirty="0">
              <a:solidFill>
                <a:prstClr val="white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1161415" y="2512060"/>
            <a:ext cx="1569085" cy="43053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ctr"/>
            <a:r>
              <a:rPr lang="zh-CN" altLang="en-US" sz="2800" b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接样流程</a:t>
            </a:r>
            <a:endParaRPr lang="zh-CN" altLang="en-US" sz="2800" b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4716145" y="2139950"/>
            <a:ext cx="3370580" cy="16637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just">
              <a:lnSpc>
                <a:spcPts val="1300"/>
              </a:lnSpc>
            </a:pPr>
            <a:r>
              <a:rPr lang="zh-CN" sz="3200" b="1" dirty="0">
                <a:solidFill>
                  <a:srgbClr val="595959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填写委托单</a:t>
            </a:r>
            <a:endParaRPr lang="zh-CN" sz="3200" b="1" dirty="0">
              <a:solidFill>
                <a:srgbClr val="595959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4716145" y="2644140"/>
            <a:ext cx="3370580" cy="16637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just">
              <a:lnSpc>
                <a:spcPts val="1300"/>
              </a:lnSpc>
            </a:pPr>
            <a:r>
              <a:rPr lang="zh-CN" sz="3200" b="1" dirty="0">
                <a:solidFill>
                  <a:srgbClr val="595959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送样品</a:t>
            </a:r>
            <a:endParaRPr lang="zh-CN" sz="3200" b="1" dirty="0">
              <a:solidFill>
                <a:srgbClr val="595959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6" name="TextBox 11"/>
          <p:cNvSpPr txBox="1"/>
          <p:nvPr/>
        </p:nvSpPr>
        <p:spPr>
          <a:xfrm>
            <a:off x="4716145" y="3103245"/>
            <a:ext cx="3370580" cy="16637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just">
              <a:lnSpc>
                <a:spcPts val="1300"/>
              </a:lnSpc>
            </a:pPr>
            <a:r>
              <a:rPr lang="zh-CN" sz="3200" b="1" dirty="0">
                <a:solidFill>
                  <a:srgbClr val="595959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核价付款</a:t>
            </a:r>
            <a:endParaRPr lang="zh-CN" sz="3200" b="1" dirty="0">
              <a:solidFill>
                <a:srgbClr val="595959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7" name="TextBox 11"/>
          <p:cNvSpPr txBox="1"/>
          <p:nvPr/>
        </p:nvSpPr>
        <p:spPr>
          <a:xfrm>
            <a:off x="4716145" y="3606800"/>
            <a:ext cx="3370580" cy="16637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just">
              <a:lnSpc>
                <a:spcPts val="1300"/>
              </a:lnSpc>
            </a:pPr>
            <a:r>
              <a:rPr lang="zh-CN" sz="3200" b="1" dirty="0">
                <a:solidFill>
                  <a:srgbClr val="595959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发送结果</a:t>
            </a:r>
            <a:endParaRPr lang="zh-CN" sz="3200" b="1" dirty="0">
              <a:solidFill>
                <a:srgbClr val="595959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28" name="TextBox 11"/>
          <p:cNvSpPr txBox="1"/>
          <p:nvPr/>
        </p:nvSpPr>
        <p:spPr>
          <a:xfrm>
            <a:off x="4716145" y="4110355"/>
            <a:ext cx="3370580" cy="16637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pPr algn="just">
              <a:lnSpc>
                <a:spcPts val="1300"/>
              </a:lnSpc>
            </a:pPr>
            <a:r>
              <a:rPr lang="zh-CN" sz="3200" b="1" dirty="0">
                <a:solidFill>
                  <a:srgbClr val="595959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开具发票</a:t>
            </a:r>
            <a:endParaRPr lang="zh-CN" sz="3200" b="1" dirty="0">
              <a:solidFill>
                <a:srgbClr val="595959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" grpId="0"/>
      <p:bldP spid="3" grpId="0"/>
      <p:bldP spid="26" grpId="0"/>
      <p:bldP spid="27" grpId="0"/>
      <p:bldP spid="28" grpId="0"/>
      <p:bldP spid="25" grpId="0"/>
      <p:bldP spid="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11"/>
          <p:cNvSpPr txBox="1"/>
          <p:nvPr/>
        </p:nvSpPr>
        <p:spPr>
          <a:xfrm>
            <a:off x="3851910" y="1851660"/>
            <a:ext cx="2774950" cy="15068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marL="0" lvl="1" indent="457200" algn="ctr"/>
            <a:r>
              <a:rPr lang="zh-CN" altLang="en-US" sz="1400" b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 </a:t>
            </a:r>
            <a:r>
              <a:rPr lang="zh-CN" altLang="en-US" sz="2800" b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第一部分</a:t>
            </a:r>
            <a:endParaRPr lang="zh-CN" altLang="en-US" sz="2800" b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marL="0" lvl="1" indent="457200" algn="ctr"/>
            <a:endParaRPr lang="en-US" altLang="zh-CN" sz="2800" b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marL="0" lvl="1" indent="457200" algn="ctr"/>
            <a:r>
              <a:rPr lang="zh-CN" altLang="en-US" sz="3600" b="1" dirty="0">
                <a:solidFill>
                  <a:schemeClr val="accent1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联系我们</a:t>
            </a:r>
            <a:endParaRPr lang="en-US" altLang="zh-CN" sz="3600" b="1" dirty="0">
              <a:solidFill>
                <a:schemeClr val="accent1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3635375" y="1635125"/>
            <a:ext cx="0" cy="1925638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17750" y="3228975"/>
            <a:ext cx="903288" cy="247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r>
              <a:rPr lang="en-US" altLang="zh-CN" sz="1600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PART 01</a:t>
            </a:r>
            <a:endParaRPr lang="zh-CN" altLang="en-US" sz="1600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24075" y="1708150"/>
            <a:ext cx="1196975" cy="11969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12300" name="TextBox 13"/>
            <p:cNvSpPr txBox="1"/>
            <p:nvPr/>
          </p:nvSpPr>
          <p:spPr>
            <a:xfrm>
              <a:off x="2344338" y="1921522"/>
              <a:ext cx="902846" cy="7694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r>
                <a:rPr lang="en-US" altLang="zh-CN" sz="5000" b="1" dirty="0">
                  <a:solidFill>
                    <a:schemeClr val="accent1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01</a:t>
              </a:r>
              <a:endParaRPr lang="zh-CN" altLang="en-US" sz="5000" b="1" dirty="0">
                <a:solidFill>
                  <a:schemeClr val="accent1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  <p:bldLst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椭圆 1"/>
          <p:cNvSpPr/>
          <p:nvPr/>
        </p:nvSpPr>
        <p:spPr>
          <a:xfrm>
            <a:off x="2339658" y="2074863"/>
            <a:ext cx="644525" cy="64611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1500" strike="noStrike" noProof="1" dirty="0"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87" name="Text Box 18"/>
          <p:cNvSpPr txBox="1"/>
          <p:nvPr/>
        </p:nvSpPr>
        <p:spPr>
          <a:xfrm>
            <a:off x="2879725" y="366713"/>
            <a:ext cx="338455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联系我们</a:t>
            </a:r>
            <a:endParaRPr lang="zh-CN" altLang="en-US" sz="2500" dirty="0">
              <a:solidFill>
                <a:srgbClr val="33333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88" name="直接连接符​​ 14"/>
          <p:cNvCxnSpPr/>
          <p:nvPr/>
        </p:nvCxnSpPr>
        <p:spPr>
          <a:xfrm>
            <a:off x="2441575" y="842963"/>
            <a:ext cx="4260850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​​ 14"/>
          <p:cNvCxnSpPr/>
          <p:nvPr/>
        </p:nvCxnSpPr>
        <p:spPr>
          <a:xfrm>
            <a:off x="2441575" y="842963"/>
            <a:ext cx="4260850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组合 95"/>
          <p:cNvGrpSpPr/>
          <p:nvPr/>
        </p:nvGrpSpPr>
        <p:grpSpPr>
          <a:xfrm>
            <a:off x="1458104" y="3087127"/>
            <a:ext cx="6228098" cy="1282133"/>
            <a:chOff x="8121873" y="2010009"/>
            <a:chExt cx="1739454" cy="1412819"/>
          </a:xfrm>
        </p:grpSpPr>
        <p:sp>
          <p:nvSpPr>
            <p:cNvPr id="97" name="圆角矩形 96"/>
            <p:cNvSpPr/>
            <p:nvPr/>
          </p:nvSpPr>
          <p:spPr>
            <a:xfrm>
              <a:off x="8121873" y="2010009"/>
              <a:ext cx="1739454" cy="1412819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 w="31750"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127000" dist="63500" dir="13500000">
                <a:schemeClr val="tx1">
                  <a:lumMod val="65000"/>
                  <a:lumOff val="35000"/>
                  <a:alpha val="49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>
                <a:solidFill>
                  <a:srgbClr val="FFFFFF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98" name="圆角矩形 97"/>
            <p:cNvSpPr/>
            <p:nvPr/>
          </p:nvSpPr>
          <p:spPr>
            <a:xfrm>
              <a:off x="8147445" y="2102827"/>
              <a:ext cx="1688298" cy="122717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50800">
              <a:noFill/>
            </a:ln>
            <a:effectLst>
              <a:outerShdw blurRad="76200" dist="38100" dir="2700000" algn="tl" rotWithShape="0">
                <a:schemeClr val="tx1">
                  <a:lumMod val="65000"/>
                  <a:lumOff val="35000"/>
                  <a:alpha val="64000"/>
                </a:scheme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44450" h="12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>
                <a:solidFill>
                  <a:srgbClr val="FFFFFF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sp>
        <p:nvSpPr>
          <p:cNvPr id="99" name="文本框 98"/>
          <p:cNvSpPr txBox="1"/>
          <p:nvPr/>
        </p:nvSpPr>
        <p:spPr>
          <a:xfrm>
            <a:off x="1706563" y="3309938"/>
            <a:ext cx="127952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noProof="1" dirty="0">
                <a:solidFill>
                  <a:schemeClr val="accent3"/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注意</a:t>
            </a:r>
            <a:endParaRPr lang="zh-CN" altLang="en-US" sz="3000" noProof="1" dirty="0">
              <a:solidFill>
                <a:schemeClr val="accent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46250" y="3914775"/>
            <a:ext cx="1201738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050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ATTENTION</a:t>
            </a:r>
            <a:endParaRPr lang="en-US" altLang="zh-CN" sz="1050" noProof="1" dirty="0">
              <a:solidFill>
                <a:schemeClr val="tx1">
                  <a:lumMod val="65000"/>
                  <a:lumOff val="35000"/>
                </a:schemeClr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101" name="直接连接符 100"/>
          <p:cNvCxnSpPr/>
          <p:nvPr/>
        </p:nvCxnSpPr>
        <p:spPr>
          <a:xfrm>
            <a:off x="2947988" y="3373438"/>
            <a:ext cx="0" cy="709613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文本框 101"/>
          <p:cNvSpPr txBox="1"/>
          <p:nvPr/>
        </p:nvSpPr>
        <p:spPr>
          <a:xfrm>
            <a:off x="2915920" y="3402965"/>
            <a:ext cx="4634230" cy="6502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为了更高效更精准的进行对外测试服务，确定测试条件，协调测试时间，各单位送样之前请与我们电话或邮件联系。</a:t>
            </a:r>
            <a:endParaRPr lang="zh-CN" altLang="en-US" sz="14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117" name="文本框 116"/>
          <p:cNvSpPr txBox="1"/>
          <p:nvPr/>
        </p:nvSpPr>
        <p:spPr bwMode="auto">
          <a:xfrm>
            <a:off x="3060065" y="1248410"/>
            <a:ext cx="3923665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spc="75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电话联系：</a:t>
            </a:r>
            <a:r>
              <a:rPr lang="en-US" altLang="zh-CN" sz="2400" spc="75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0513-85012955</a:t>
            </a:r>
            <a:endParaRPr lang="en-US" altLang="zh-CN" sz="2400" spc="75" noProof="1" dirty="0">
              <a:solidFill>
                <a:schemeClr val="tx1">
                  <a:lumMod val="65000"/>
                  <a:lumOff val="35000"/>
                </a:schemeClr>
              </a:solidFill>
              <a:latin typeface="FZHei-B01S" pitchFamily="2" charset="-122"/>
              <a:ea typeface="FZHei-B01S" pitchFamily="2" charset="-122"/>
              <a:cs typeface="+mn-cs"/>
              <a:sym typeface="FZHei-B01S" pitchFamily="2" charset="-122"/>
            </a:endParaRPr>
          </a:p>
        </p:txBody>
      </p:sp>
      <p:sp>
        <p:nvSpPr>
          <p:cNvPr id="120" name="文本框 119"/>
          <p:cNvSpPr txBox="1"/>
          <p:nvPr/>
        </p:nvSpPr>
        <p:spPr bwMode="auto">
          <a:xfrm>
            <a:off x="3078480" y="2167890"/>
            <a:ext cx="462788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spc="75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邮件联系：</a:t>
            </a:r>
            <a:r>
              <a:rPr lang="en-US" altLang="zh-CN" sz="2400" spc="75" noProof="1" dirty="0">
                <a:solidFill>
                  <a:schemeClr val="tx1">
                    <a:lumMod val="65000"/>
                    <a:lumOff val="35000"/>
                  </a:schemeClr>
                </a:solidFill>
                <a:latin typeface="FZHei-B01S" pitchFamily="2" charset="-122"/>
                <a:ea typeface="FZHei-B01S" pitchFamily="2" charset="-122"/>
                <a:cs typeface="+mn-cs"/>
                <a:sym typeface="FZHei-B01S" pitchFamily="2" charset="-122"/>
              </a:rPr>
              <a:t>fxcszx@ntu.edu.cn</a:t>
            </a:r>
            <a:endParaRPr lang="en-US" altLang="zh-CN" sz="2400" spc="75" noProof="1" dirty="0">
              <a:solidFill>
                <a:schemeClr val="tx1">
                  <a:lumMod val="65000"/>
                  <a:lumOff val="35000"/>
                </a:schemeClr>
              </a:solidFill>
              <a:latin typeface="FZHei-B01S" pitchFamily="2" charset="-122"/>
              <a:ea typeface="FZHei-B01S" pitchFamily="2" charset="-122"/>
              <a:cs typeface="+mn-cs"/>
              <a:sym typeface="FZHei-B01S" pitchFamily="2" charset="-122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2339658" y="1110298"/>
            <a:ext cx="644525" cy="64611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1500" strike="noStrike" noProof="1" dirty="0"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sp>
        <p:nvSpPr>
          <p:cNvPr id="62" name="Freeform 20"/>
          <p:cNvSpPr>
            <a:spLocks noEditPoints="1"/>
          </p:cNvSpPr>
          <p:nvPr/>
        </p:nvSpPr>
        <p:spPr>
          <a:xfrm>
            <a:off x="2528570" y="1248410"/>
            <a:ext cx="287338" cy="361950"/>
          </a:xfrm>
          <a:custGeom>
            <a:avLst/>
            <a:gdLst/>
            <a:ahLst/>
            <a:cxnLst>
              <a:cxn ang="0">
                <a:pos x="33223" y="97980"/>
              </a:cxn>
              <a:cxn ang="0">
                <a:pos x="48619" y="192721"/>
              </a:cxn>
              <a:cxn ang="0">
                <a:pos x="140995" y="17814"/>
              </a:cxn>
              <a:cxn ang="0">
                <a:pos x="235803" y="190292"/>
              </a:cxn>
              <a:cxn ang="0">
                <a:pos x="172598" y="239687"/>
              </a:cxn>
              <a:cxn ang="0">
                <a:pos x="175839" y="251023"/>
              </a:cxn>
              <a:cxn ang="0">
                <a:pos x="246337" y="191101"/>
              </a:cxn>
              <a:cxn ang="0">
                <a:pos x="252820" y="98789"/>
              </a:cxn>
              <a:cxn ang="0">
                <a:pos x="135323" y="0"/>
              </a:cxn>
              <a:cxn ang="0">
                <a:pos x="141806" y="46155"/>
              </a:cxn>
              <a:cxn ang="0">
                <a:pos x="172598" y="77736"/>
              </a:cxn>
              <a:cxn ang="0">
                <a:pos x="141806" y="46155"/>
              </a:cxn>
              <a:cxn ang="0">
                <a:pos x="106962" y="140087"/>
              </a:cxn>
              <a:cxn ang="0">
                <a:pos x="106962" y="169238"/>
              </a:cxn>
              <a:cxn ang="0">
                <a:pos x="106962" y="140087"/>
              </a:cxn>
              <a:cxn ang="0">
                <a:pos x="180701" y="140087"/>
              </a:cxn>
              <a:cxn ang="0">
                <a:pos x="180701" y="169238"/>
              </a:cxn>
              <a:cxn ang="0">
                <a:pos x="180701" y="140087"/>
              </a:cxn>
              <a:cxn ang="0">
                <a:pos x="153961" y="236448"/>
              </a:cxn>
              <a:cxn ang="0">
                <a:pos x="127220" y="245355"/>
              </a:cxn>
              <a:cxn ang="0">
                <a:pos x="138564" y="263170"/>
              </a:cxn>
              <a:cxn ang="0">
                <a:pos x="165305" y="253452"/>
              </a:cxn>
              <a:cxn ang="0">
                <a:pos x="153961" y="236448"/>
              </a:cxn>
              <a:cxn ang="0">
                <a:pos x="204200" y="252643"/>
              </a:cxn>
              <a:cxn ang="0">
                <a:pos x="180701" y="361960"/>
              </a:cxn>
              <a:cxn ang="0">
                <a:pos x="204200" y="252643"/>
              </a:cxn>
              <a:cxn ang="0">
                <a:pos x="87514" y="255072"/>
              </a:cxn>
              <a:cxn ang="0">
                <a:pos x="106962" y="361960"/>
              </a:cxn>
              <a:cxn ang="0">
                <a:pos x="87514" y="255072"/>
              </a:cxn>
              <a:cxn ang="0">
                <a:pos x="126410" y="276126"/>
              </a:cxn>
              <a:cxn ang="0">
                <a:pos x="127220" y="361960"/>
              </a:cxn>
              <a:cxn ang="0">
                <a:pos x="166115" y="278555"/>
              </a:cxn>
              <a:cxn ang="0">
                <a:pos x="126410" y="276126"/>
              </a:cxn>
            </a:cxnLst>
            <a:pathLst>
              <a:path w="355" h="447">
                <a:moveTo>
                  <a:pt x="167" y="0"/>
                </a:moveTo>
                <a:cubicBezTo>
                  <a:pt x="95" y="2"/>
                  <a:pt x="46" y="57"/>
                  <a:pt x="41" y="121"/>
                </a:cubicBezTo>
                <a:cubicBezTo>
                  <a:pt x="18" y="130"/>
                  <a:pt x="1" y="152"/>
                  <a:pt x="2" y="178"/>
                </a:cubicBezTo>
                <a:cubicBezTo>
                  <a:pt x="4" y="237"/>
                  <a:pt x="28" y="238"/>
                  <a:pt x="60" y="238"/>
                </a:cubicBezTo>
                <a:lnTo>
                  <a:pt x="60" y="125"/>
                </a:lnTo>
                <a:cubicBezTo>
                  <a:pt x="60" y="76"/>
                  <a:pt x="108" y="22"/>
                  <a:pt x="174" y="22"/>
                </a:cubicBezTo>
                <a:cubicBezTo>
                  <a:pt x="239" y="22"/>
                  <a:pt x="275" y="73"/>
                  <a:pt x="291" y="118"/>
                </a:cubicBezTo>
                <a:lnTo>
                  <a:pt x="291" y="235"/>
                </a:lnTo>
                <a:cubicBezTo>
                  <a:pt x="288" y="242"/>
                  <a:pt x="279" y="251"/>
                  <a:pt x="263" y="266"/>
                </a:cubicBezTo>
                <a:cubicBezTo>
                  <a:pt x="243" y="286"/>
                  <a:pt x="213" y="296"/>
                  <a:pt x="213" y="296"/>
                </a:cubicBezTo>
                <a:cubicBezTo>
                  <a:pt x="210" y="297"/>
                  <a:pt x="207" y="301"/>
                  <a:pt x="208" y="305"/>
                </a:cubicBezTo>
                <a:cubicBezTo>
                  <a:pt x="209" y="309"/>
                  <a:pt x="214" y="312"/>
                  <a:pt x="217" y="310"/>
                </a:cubicBezTo>
                <a:cubicBezTo>
                  <a:pt x="217" y="310"/>
                  <a:pt x="248" y="300"/>
                  <a:pt x="271" y="277"/>
                </a:cubicBezTo>
                <a:cubicBezTo>
                  <a:pt x="294" y="255"/>
                  <a:pt x="304" y="237"/>
                  <a:pt x="304" y="236"/>
                </a:cubicBezTo>
                <a:cubicBezTo>
                  <a:pt x="329" y="230"/>
                  <a:pt x="348" y="230"/>
                  <a:pt x="348" y="178"/>
                </a:cubicBezTo>
                <a:cubicBezTo>
                  <a:pt x="348" y="153"/>
                  <a:pt x="333" y="131"/>
                  <a:pt x="312" y="122"/>
                </a:cubicBezTo>
                <a:cubicBezTo>
                  <a:pt x="296" y="63"/>
                  <a:pt x="247" y="2"/>
                  <a:pt x="174" y="0"/>
                </a:cubicBezTo>
                <a:cubicBezTo>
                  <a:pt x="171" y="0"/>
                  <a:pt x="169" y="0"/>
                  <a:pt x="167" y="0"/>
                </a:cubicBezTo>
                <a:close/>
                <a:moveTo>
                  <a:pt x="175" y="57"/>
                </a:moveTo>
                <a:lnTo>
                  <a:pt x="175" y="57"/>
                </a:lnTo>
                <a:cubicBezTo>
                  <a:pt x="92" y="57"/>
                  <a:pt x="52" y="120"/>
                  <a:pt x="70" y="185"/>
                </a:cubicBezTo>
                <a:cubicBezTo>
                  <a:pt x="70" y="185"/>
                  <a:pt x="212" y="126"/>
                  <a:pt x="213" y="96"/>
                </a:cubicBezTo>
                <a:cubicBezTo>
                  <a:pt x="244" y="138"/>
                  <a:pt x="280" y="155"/>
                  <a:pt x="280" y="155"/>
                </a:cubicBezTo>
                <a:cubicBezTo>
                  <a:pt x="276" y="83"/>
                  <a:pt x="243" y="58"/>
                  <a:pt x="175" y="57"/>
                </a:cubicBezTo>
                <a:close/>
                <a:moveTo>
                  <a:pt x="132" y="173"/>
                </a:moveTo>
                <a:lnTo>
                  <a:pt x="132" y="173"/>
                </a:lnTo>
                <a:cubicBezTo>
                  <a:pt x="120" y="173"/>
                  <a:pt x="111" y="181"/>
                  <a:pt x="111" y="191"/>
                </a:cubicBezTo>
                <a:cubicBezTo>
                  <a:pt x="111" y="201"/>
                  <a:pt x="120" y="209"/>
                  <a:pt x="132" y="209"/>
                </a:cubicBezTo>
                <a:cubicBezTo>
                  <a:pt x="144" y="209"/>
                  <a:pt x="154" y="201"/>
                  <a:pt x="154" y="191"/>
                </a:cubicBezTo>
                <a:cubicBezTo>
                  <a:pt x="154" y="181"/>
                  <a:pt x="144" y="173"/>
                  <a:pt x="132" y="173"/>
                </a:cubicBezTo>
                <a:close/>
                <a:moveTo>
                  <a:pt x="223" y="173"/>
                </a:moveTo>
                <a:lnTo>
                  <a:pt x="223" y="173"/>
                </a:lnTo>
                <a:cubicBezTo>
                  <a:pt x="211" y="173"/>
                  <a:pt x="201" y="181"/>
                  <a:pt x="201" y="191"/>
                </a:cubicBezTo>
                <a:cubicBezTo>
                  <a:pt x="201" y="201"/>
                  <a:pt x="211" y="209"/>
                  <a:pt x="223" y="209"/>
                </a:cubicBezTo>
                <a:cubicBezTo>
                  <a:pt x="235" y="209"/>
                  <a:pt x="245" y="201"/>
                  <a:pt x="245" y="191"/>
                </a:cubicBezTo>
                <a:cubicBezTo>
                  <a:pt x="245" y="181"/>
                  <a:pt x="235" y="173"/>
                  <a:pt x="223" y="173"/>
                </a:cubicBezTo>
                <a:close/>
                <a:moveTo>
                  <a:pt x="190" y="292"/>
                </a:moveTo>
                <a:lnTo>
                  <a:pt x="190" y="292"/>
                </a:lnTo>
                <a:lnTo>
                  <a:pt x="169" y="293"/>
                </a:lnTo>
                <a:cubicBezTo>
                  <a:pt x="162" y="294"/>
                  <a:pt x="157" y="299"/>
                  <a:pt x="157" y="303"/>
                </a:cubicBezTo>
                <a:lnTo>
                  <a:pt x="158" y="318"/>
                </a:lnTo>
                <a:cubicBezTo>
                  <a:pt x="158" y="322"/>
                  <a:pt x="164" y="326"/>
                  <a:pt x="171" y="325"/>
                </a:cubicBezTo>
                <a:lnTo>
                  <a:pt x="192" y="323"/>
                </a:lnTo>
                <a:cubicBezTo>
                  <a:pt x="198" y="322"/>
                  <a:pt x="204" y="318"/>
                  <a:pt x="204" y="313"/>
                </a:cubicBezTo>
                <a:lnTo>
                  <a:pt x="203" y="299"/>
                </a:lnTo>
                <a:cubicBezTo>
                  <a:pt x="202" y="295"/>
                  <a:pt x="196" y="291"/>
                  <a:pt x="190" y="292"/>
                </a:cubicBezTo>
                <a:close/>
                <a:moveTo>
                  <a:pt x="252" y="312"/>
                </a:moveTo>
                <a:lnTo>
                  <a:pt x="252" y="312"/>
                </a:lnTo>
                <a:cubicBezTo>
                  <a:pt x="246" y="313"/>
                  <a:pt x="241" y="314"/>
                  <a:pt x="235" y="316"/>
                </a:cubicBezTo>
                <a:lnTo>
                  <a:pt x="223" y="447"/>
                </a:lnTo>
                <a:lnTo>
                  <a:pt x="355" y="447"/>
                </a:lnTo>
                <a:cubicBezTo>
                  <a:pt x="336" y="406"/>
                  <a:pt x="302" y="310"/>
                  <a:pt x="252" y="312"/>
                </a:cubicBezTo>
                <a:close/>
                <a:moveTo>
                  <a:pt x="108" y="315"/>
                </a:moveTo>
                <a:lnTo>
                  <a:pt x="108" y="315"/>
                </a:lnTo>
                <a:cubicBezTo>
                  <a:pt x="49" y="318"/>
                  <a:pt x="20" y="404"/>
                  <a:pt x="0" y="447"/>
                </a:cubicBezTo>
                <a:lnTo>
                  <a:pt x="132" y="447"/>
                </a:lnTo>
                <a:lnTo>
                  <a:pt x="120" y="316"/>
                </a:lnTo>
                <a:cubicBezTo>
                  <a:pt x="116" y="315"/>
                  <a:pt x="112" y="315"/>
                  <a:pt x="108" y="315"/>
                </a:cubicBezTo>
                <a:close/>
                <a:moveTo>
                  <a:pt x="156" y="341"/>
                </a:moveTo>
                <a:lnTo>
                  <a:pt x="156" y="341"/>
                </a:lnTo>
                <a:cubicBezTo>
                  <a:pt x="152" y="341"/>
                  <a:pt x="150" y="343"/>
                  <a:pt x="150" y="344"/>
                </a:cubicBezTo>
                <a:lnTo>
                  <a:pt x="157" y="447"/>
                </a:lnTo>
                <a:lnTo>
                  <a:pt x="198" y="447"/>
                </a:lnTo>
                <a:lnTo>
                  <a:pt x="205" y="344"/>
                </a:lnTo>
                <a:cubicBezTo>
                  <a:pt x="205" y="343"/>
                  <a:pt x="203" y="341"/>
                  <a:pt x="200" y="341"/>
                </a:cubicBezTo>
                <a:lnTo>
                  <a:pt x="156" y="341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65" name="Group 23"/>
          <p:cNvGrpSpPr/>
          <p:nvPr/>
        </p:nvGrpSpPr>
        <p:grpSpPr>
          <a:xfrm>
            <a:off x="2555629" y="2312194"/>
            <a:ext cx="256945" cy="224003"/>
            <a:chOff x="7540014" y="4306907"/>
            <a:chExt cx="389342" cy="339426"/>
          </a:xfrm>
          <a:solidFill>
            <a:schemeClr val="bg1"/>
          </a:solidFill>
        </p:grpSpPr>
        <p:sp>
          <p:nvSpPr>
            <p:cNvPr id="66" name="Freeform 110"/>
            <p:cNvSpPr/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67" name="Freeform 111"/>
            <p:cNvSpPr/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68" name="Freeform 112"/>
            <p:cNvSpPr/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69" name="Freeform 113"/>
            <p:cNvSpPr/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70" name="Freeform 114"/>
            <p:cNvSpPr/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71" name="Freeform 115"/>
            <p:cNvSpPr/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72" name="Freeform 116"/>
            <p:cNvSpPr/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73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74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75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sp>
          <p:nvSpPr>
            <p:cNvPr id="76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pPr fontAlgn="base"/>
              <a:endParaRPr lang="en-US" strike="noStrike" noProof="1"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9" grpId="0"/>
      <p:bldP spid="100" grpId="0"/>
      <p:bldP spid="102" grpId="0"/>
      <p:bldP spid="117" grpId="0"/>
      <p:bldP spid="57" grpId="0" animBg="1"/>
      <p:bldP spid="62" grpId="0" animBg="1"/>
      <p:bldP spid="117" grpId="1"/>
      <p:bldP spid="57" grpId="1" animBg="1"/>
      <p:bldP spid="62" grpId="1" animBg="1"/>
      <p:bldP spid="2" grpId="0" animBg="1"/>
      <p:bldP spid="120" grpId="0"/>
      <p:bldP spid="2" grpId="1" animBg="1"/>
      <p:bldP spid="1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TextBox 11"/>
          <p:cNvSpPr txBox="1"/>
          <p:nvPr/>
        </p:nvSpPr>
        <p:spPr>
          <a:xfrm>
            <a:off x="3780155" y="1851660"/>
            <a:ext cx="2935605" cy="15068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0" lvl="1" indent="457200" algn="ctr"/>
            <a:r>
              <a:rPr lang="zh-CN" altLang="en-US" sz="1400" b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 </a:t>
            </a:r>
            <a:r>
              <a:rPr lang="zh-CN" altLang="en-US" sz="2800" b="1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第二部分</a:t>
            </a:r>
            <a:endParaRPr lang="zh-CN" altLang="en-US" sz="2800" b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marL="0" lvl="1" indent="457200" algn="ctr"/>
            <a:endParaRPr lang="en-US" altLang="zh-CN" sz="2800" b="1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  <a:p>
            <a:pPr marL="0" lvl="1" indent="457200" algn="ctr"/>
            <a:r>
              <a:rPr lang="zh-CN" altLang="en-US" sz="3600" b="1" dirty="0">
                <a:solidFill>
                  <a:schemeClr val="accent2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填写委托单</a:t>
            </a:r>
            <a:endParaRPr lang="en-US" altLang="zh-CN" sz="3600" b="1" dirty="0">
              <a:solidFill>
                <a:schemeClr val="accent2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3635375" y="1635125"/>
            <a:ext cx="0" cy="1925638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17750" y="3228975"/>
            <a:ext cx="903288" cy="2476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>
            <a:spAutoFit/>
          </a:bodyPr>
          <a:p>
            <a:r>
              <a:rPr lang="en-US" altLang="zh-CN" sz="1600" dirty="0">
                <a:solidFill>
                  <a:srgbClr val="080808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PART 02</a:t>
            </a:r>
            <a:endParaRPr lang="zh-CN" altLang="en-US" sz="1600" dirty="0">
              <a:solidFill>
                <a:srgbClr val="080808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124075" y="1708150"/>
            <a:ext cx="1196975" cy="1196975"/>
            <a:chOff x="2123728" y="1707656"/>
            <a:chExt cx="1197175" cy="1197175"/>
          </a:xfrm>
        </p:grpSpPr>
        <p:grpSp>
          <p:nvGrpSpPr>
            <p:cNvPr id="16" name="组合 15"/>
            <p:cNvGrpSpPr/>
            <p:nvPr/>
          </p:nvGrpSpPr>
          <p:grpSpPr>
            <a:xfrm>
              <a:off x="2123728" y="1707656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/>
                <a:endParaRPr lang="zh-CN" altLang="en-US" strike="noStrike" noProof="1">
                  <a:solidFill>
                    <a:srgbClr val="080808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endParaRPr>
              </a:p>
            </p:txBody>
          </p:sp>
        </p:grpSp>
        <p:sp>
          <p:nvSpPr>
            <p:cNvPr id="28684" name="TextBox 13"/>
            <p:cNvSpPr txBox="1"/>
            <p:nvPr/>
          </p:nvSpPr>
          <p:spPr>
            <a:xfrm>
              <a:off x="2344338" y="1921522"/>
              <a:ext cx="902846" cy="76944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 anchorCtr="0">
              <a:spAutoFit/>
            </a:bodyPr>
            <a:p>
              <a:r>
                <a:rPr lang="en-US" altLang="zh-CN" sz="5000" b="1" dirty="0">
                  <a:solidFill>
                    <a:schemeClr val="accent2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02</a:t>
              </a:r>
              <a:endParaRPr lang="zh-CN" altLang="en-US" sz="5000" b="1" dirty="0">
                <a:solidFill>
                  <a:schemeClr val="accent2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  <p:bldLst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8" name="组合 27"/>
          <p:cNvGrpSpPr/>
          <p:nvPr/>
        </p:nvGrpSpPr>
        <p:grpSpPr>
          <a:xfrm>
            <a:off x="3275965" y="41275"/>
            <a:ext cx="3600450" cy="4950460"/>
            <a:chOff x="5159" y="65"/>
            <a:chExt cx="5670" cy="7796"/>
          </a:xfrm>
        </p:grpSpPr>
        <p:pic>
          <p:nvPicPr>
            <p:cNvPr id="43" name="图片 42" descr="样品检测委托单_01"/>
            <p:cNvPicPr>
              <a:picLocks noChangeAspect="1"/>
            </p:cNvPicPr>
            <p:nvPr/>
          </p:nvPicPr>
          <p:blipFill>
            <a:blip r:embed="rId1"/>
            <a:srcRect b="17902"/>
            <a:stretch>
              <a:fillRect/>
            </a:stretch>
          </p:blipFill>
          <p:spPr>
            <a:xfrm>
              <a:off x="5159" y="65"/>
              <a:ext cx="5671" cy="6590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31" y="6623"/>
              <a:ext cx="4449" cy="1239"/>
            </a:xfrm>
            <a:prstGeom prst="rect">
              <a:avLst/>
            </a:prstGeom>
          </p:spPr>
        </p:pic>
      </p:grpSp>
      <p:sp>
        <p:nvSpPr>
          <p:cNvPr id="87" name="Text Box 18"/>
          <p:cNvSpPr txBox="1"/>
          <p:nvPr/>
        </p:nvSpPr>
        <p:spPr>
          <a:xfrm>
            <a:off x="39370" y="80010"/>
            <a:ext cx="321183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填写委托单</a:t>
            </a:r>
            <a:r>
              <a:rPr lang="zh-CN" altLang="en-US" sz="18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（一般单位）</a:t>
            </a:r>
            <a:endParaRPr lang="zh-CN" altLang="en-US" sz="1800" dirty="0">
              <a:solidFill>
                <a:srgbClr val="33333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32" name="直接连接符​​ 14"/>
          <p:cNvCxnSpPr/>
          <p:nvPr/>
        </p:nvCxnSpPr>
        <p:spPr>
          <a:xfrm>
            <a:off x="35560" y="555625"/>
            <a:ext cx="2952115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370205" y="699135"/>
            <a:ext cx="3985260" cy="570230"/>
            <a:chOff x="583" y="1101"/>
            <a:chExt cx="6276" cy="898"/>
          </a:xfrm>
        </p:grpSpPr>
        <p:cxnSp>
          <p:nvCxnSpPr>
            <p:cNvPr id="55" name="直接连接符 54"/>
            <p:cNvCxnSpPr>
              <a:endCxn id="78" idx="3"/>
            </p:cNvCxnSpPr>
            <p:nvPr/>
          </p:nvCxnSpPr>
          <p:spPr>
            <a:xfrm flipH="1">
              <a:off x="4629" y="1328"/>
              <a:ext cx="2231" cy="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31"/>
            <p:cNvSpPr txBox="1"/>
            <p:nvPr/>
          </p:nvSpPr>
          <p:spPr>
            <a:xfrm>
              <a:off x="583" y="1101"/>
              <a:ext cx="4046" cy="89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报告编号由中心填写，样品流转中此编号</a:t>
              </a:r>
              <a:r>
                <a:rPr lang="zh-CN" altLang="en-US" sz="1200" b="1" dirty="0">
                  <a:solidFill>
                    <a:srgbClr val="FF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唯一</a:t>
              </a: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。</a:t>
              </a:r>
              <a:endParaRPr lang="zh-CN" altLang="en-US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29235" y="1059815"/>
            <a:ext cx="3550285" cy="826135"/>
            <a:chOff x="361" y="1669"/>
            <a:chExt cx="5591" cy="1301"/>
          </a:xfrm>
        </p:grpSpPr>
        <p:cxnSp>
          <p:nvCxnSpPr>
            <p:cNvPr id="3" name="直接连接符 2"/>
            <p:cNvCxnSpPr/>
            <p:nvPr/>
          </p:nvCxnSpPr>
          <p:spPr>
            <a:xfrm flipH="1">
              <a:off x="4592" y="1669"/>
              <a:ext cx="1361" cy="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2"/>
            <p:cNvSpPr txBox="1"/>
            <p:nvPr/>
          </p:nvSpPr>
          <p:spPr>
            <a:xfrm>
              <a:off x="361" y="1694"/>
              <a:ext cx="4268" cy="12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委托人如实填写单位名称</a:t>
              </a:r>
              <a:r>
                <a:rPr lang="zh-CN" altLang="en-US" sz="1200" b="1" dirty="0">
                  <a:solidFill>
                    <a:srgbClr val="FF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全称</a:t>
              </a: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，此单位名称与检测报告中委托单位名称、付款单位名称和发票单位名称一致。</a:t>
              </a:r>
              <a:endParaRPr lang="zh-CN" altLang="en-US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36880" y="1203960"/>
            <a:ext cx="3415030" cy="1459865"/>
            <a:chOff x="688" y="1896"/>
            <a:chExt cx="5378" cy="2299"/>
          </a:xfrm>
        </p:grpSpPr>
        <p:cxnSp>
          <p:nvCxnSpPr>
            <p:cNvPr id="5" name="直接连接符 4"/>
            <p:cNvCxnSpPr/>
            <p:nvPr/>
          </p:nvCxnSpPr>
          <p:spPr>
            <a:xfrm flipH="1">
              <a:off x="4592" y="1896"/>
              <a:ext cx="1474" cy="9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32"/>
            <p:cNvSpPr txBox="1"/>
            <p:nvPr/>
          </p:nvSpPr>
          <p:spPr>
            <a:xfrm>
              <a:off x="688" y="2163"/>
              <a:ext cx="4179" cy="2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委托人应为熟知送检样品性质的专业人士，能够与测试老师进行专业的沟通。如因送样人不专业的沟通造成的样品浪费和检测费用的增加，由送样单位和送样人承担。</a:t>
              </a:r>
              <a:endParaRPr lang="zh-CN" altLang="en-US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507990" y="174625"/>
            <a:ext cx="3637915" cy="812800"/>
            <a:chOff x="8674" y="275"/>
            <a:chExt cx="5729" cy="1280"/>
          </a:xfrm>
        </p:grpSpPr>
        <p:sp>
          <p:nvSpPr>
            <p:cNvPr id="81" name="TextBox 34"/>
            <p:cNvSpPr txBox="1"/>
            <p:nvPr/>
          </p:nvSpPr>
          <p:spPr>
            <a:xfrm>
              <a:off x="11169" y="275"/>
              <a:ext cx="3234" cy="12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委托人如实填写委托单位地址，</a:t>
              </a:r>
              <a:r>
                <a:rPr lang="zh-CN" altLang="en-US" sz="1200" b="1" dirty="0">
                  <a:solidFill>
                    <a:srgbClr val="FF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一般为检测报告寄送地址。</a:t>
              </a:r>
              <a:endParaRPr lang="zh-CN" altLang="en-US" sz="12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8674" y="535"/>
              <a:ext cx="2495" cy="1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4572000" y="699135"/>
            <a:ext cx="4528185" cy="810260"/>
            <a:chOff x="7200" y="1101"/>
            <a:chExt cx="7131" cy="1276"/>
          </a:xfrm>
        </p:grpSpPr>
        <p:cxnSp>
          <p:nvCxnSpPr>
            <p:cNvPr id="56" name="直接连接符 55"/>
            <p:cNvCxnSpPr/>
            <p:nvPr/>
          </p:nvCxnSpPr>
          <p:spPr>
            <a:xfrm flipV="1">
              <a:off x="7200" y="1442"/>
              <a:ext cx="3856" cy="9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8561" y="1442"/>
              <a:ext cx="2495" cy="9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34"/>
            <p:cNvSpPr txBox="1"/>
            <p:nvPr/>
          </p:nvSpPr>
          <p:spPr>
            <a:xfrm>
              <a:off x="11031" y="1101"/>
              <a:ext cx="3300" cy="12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委托人填写真实有效电话和邮箱，</a:t>
              </a:r>
              <a:r>
                <a:rPr lang="zh-CN" altLang="en-US" sz="1200" b="1" dirty="0">
                  <a:solidFill>
                    <a:srgbClr val="FF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此邮箱为测试结果和电子发票的接收邮箱。</a:t>
              </a:r>
              <a:endParaRPr lang="zh-CN" altLang="en-US" sz="1200" b="1" dirty="0">
                <a:solidFill>
                  <a:srgbClr val="FF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652135" y="1218565"/>
            <a:ext cx="3379470" cy="1050290"/>
            <a:chOff x="8901" y="1919"/>
            <a:chExt cx="5322" cy="1654"/>
          </a:xfrm>
        </p:grpSpPr>
        <p:cxnSp>
          <p:nvCxnSpPr>
            <p:cNvPr id="10" name="直接连接符 9"/>
            <p:cNvCxnSpPr>
              <a:stCxn id="11" idx="1"/>
            </p:cNvCxnSpPr>
            <p:nvPr/>
          </p:nvCxnSpPr>
          <p:spPr>
            <a:xfrm flipH="1" flipV="1">
              <a:off x="8901" y="2689"/>
              <a:ext cx="2130" cy="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34"/>
            <p:cNvSpPr txBox="1"/>
            <p:nvPr/>
          </p:nvSpPr>
          <p:spPr>
            <a:xfrm>
              <a:off x="11031" y="1919"/>
              <a:ext cx="3192" cy="16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委托人如实填写样品名称与数量。例如纺织布测正反两面，样品数量为</a:t>
              </a:r>
              <a:r>
                <a:rPr lang="en-US" altLang="zh-CN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2</a:t>
              </a: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。不确定可联系我们。</a:t>
              </a:r>
              <a:endParaRPr lang="zh-CN" altLang="en-US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13080" y="1851660"/>
            <a:ext cx="3302635" cy="953770"/>
            <a:chOff x="808" y="2916"/>
            <a:chExt cx="5201" cy="1502"/>
          </a:xfrm>
        </p:grpSpPr>
        <p:cxnSp>
          <p:nvCxnSpPr>
            <p:cNvPr id="12" name="直接连接符 11"/>
            <p:cNvCxnSpPr/>
            <p:nvPr/>
          </p:nvCxnSpPr>
          <p:spPr>
            <a:xfrm flipH="1">
              <a:off x="4365" y="2916"/>
              <a:ext cx="1644" cy="9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32"/>
            <p:cNvSpPr txBox="1"/>
            <p:nvPr/>
          </p:nvSpPr>
          <p:spPr>
            <a:xfrm>
              <a:off x="808" y="3142"/>
              <a:ext cx="4060" cy="12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请对样品进行编号，编号应简单明了便于区分，同时将编号贴在对应样品上。</a:t>
              </a:r>
              <a:endParaRPr lang="zh-CN" altLang="en-US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299835" y="1885950"/>
            <a:ext cx="2732405" cy="1529080"/>
            <a:chOff x="9921" y="2970"/>
            <a:chExt cx="4303" cy="2408"/>
          </a:xfrm>
        </p:grpSpPr>
        <p:cxnSp>
          <p:nvCxnSpPr>
            <p:cNvPr id="14" name="直接连接符 13"/>
            <p:cNvCxnSpPr/>
            <p:nvPr/>
          </p:nvCxnSpPr>
          <p:spPr>
            <a:xfrm flipH="1">
              <a:off x="9921" y="3370"/>
              <a:ext cx="11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34"/>
            <p:cNvSpPr txBox="1"/>
            <p:nvPr/>
          </p:nvSpPr>
          <p:spPr>
            <a:xfrm>
              <a:off x="11032" y="2970"/>
              <a:ext cx="3192" cy="240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请真实填写样品状态，如有毒性腐蚀性易燃易爆等特殊危险化学品请提前联系我们并告知。如有隐瞒而造成的人员财产损失由送样单位承担。</a:t>
              </a:r>
              <a:endParaRPr lang="zh-CN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79705" y="2499995"/>
            <a:ext cx="3672205" cy="1299845"/>
            <a:chOff x="283" y="3937"/>
            <a:chExt cx="5783" cy="2047"/>
          </a:xfrm>
        </p:grpSpPr>
        <p:cxnSp>
          <p:nvCxnSpPr>
            <p:cNvPr id="16" name="直接连接符 15"/>
            <p:cNvCxnSpPr/>
            <p:nvPr/>
          </p:nvCxnSpPr>
          <p:spPr>
            <a:xfrm flipH="1">
              <a:off x="4478" y="3937"/>
              <a:ext cx="1588" cy="9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32"/>
            <p:cNvSpPr txBox="1"/>
            <p:nvPr/>
          </p:nvSpPr>
          <p:spPr>
            <a:xfrm>
              <a:off x="283" y="4330"/>
              <a:ext cx="4287" cy="16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委托人应明确样品的测试方法及要求，指定测试方法或仪器。请勿出现</a:t>
              </a:r>
              <a:r>
                <a:rPr lang="en-US" altLang="zh-CN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“</a:t>
              </a: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测试是什么物质</a:t>
              </a:r>
              <a:r>
                <a:rPr lang="en-US" altLang="zh-CN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”“</a:t>
              </a: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鉴定是什么东西</a:t>
              </a:r>
              <a:r>
                <a:rPr lang="en-US" altLang="zh-CN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”</a:t>
              </a: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等不专业描述，否则视为无效委托单。</a:t>
              </a:r>
              <a:endParaRPr lang="zh-CN" altLang="en-US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940425" y="2732405"/>
            <a:ext cx="3042285" cy="570230"/>
            <a:chOff x="9355" y="4303"/>
            <a:chExt cx="4791" cy="898"/>
          </a:xfrm>
        </p:grpSpPr>
        <p:cxnSp>
          <p:nvCxnSpPr>
            <p:cNvPr id="18" name="直接连接符 17"/>
            <p:cNvCxnSpPr>
              <a:stCxn id="20" idx="1"/>
            </p:cNvCxnSpPr>
            <p:nvPr/>
          </p:nvCxnSpPr>
          <p:spPr>
            <a:xfrm flipH="1" flipV="1">
              <a:off x="9355" y="4398"/>
              <a:ext cx="1599" cy="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34"/>
            <p:cNvSpPr txBox="1"/>
            <p:nvPr/>
          </p:nvSpPr>
          <p:spPr>
            <a:xfrm>
              <a:off x="10954" y="4303"/>
              <a:ext cx="3192" cy="89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请按需求填写，如无标准要求，可选择中心制定的方法。</a:t>
              </a:r>
              <a:endParaRPr lang="zh-CN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572000" y="3075940"/>
            <a:ext cx="4556760" cy="1489710"/>
            <a:chOff x="7200" y="4844"/>
            <a:chExt cx="7176" cy="2346"/>
          </a:xfrm>
        </p:grpSpPr>
        <p:cxnSp>
          <p:nvCxnSpPr>
            <p:cNvPr id="21" name="直接连接符 20"/>
            <p:cNvCxnSpPr/>
            <p:nvPr/>
          </p:nvCxnSpPr>
          <p:spPr>
            <a:xfrm flipH="1" flipV="1">
              <a:off x="7200" y="4844"/>
              <a:ext cx="3628" cy="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 flipV="1">
              <a:off x="8674" y="4844"/>
              <a:ext cx="2155" cy="6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34"/>
            <p:cNvSpPr txBox="1"/>
            <p:nvPr/>
          </p:nvSpPr>
          <p:spPr>
            <a:xfrm>
              <a:off x="10824" y="5158"/>
              <a:ext cx="3553" cy="2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样品保存条件请按需求填写，冷冻冷藏温度或常温。剩余样品可收回，也可废弃由中心处理。一旦选择废弃不可再要求回收。</a:t>
              </a:r>
              <a:endParaRPr lang="zh-CN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395605" y="3291840"/>
            <a:ext cx="3383915" cy="1239520"/>
            <a:chOff x="623" y="5184"/>
            <a:chExt cx="5329" cy="1952"/>
          </a:xfrm>
        </p:grpSpPr>
        <p:cxnSp>
          <p:nvCxnSpPr>
            <p:cNvPr id="24" name="直接连接符 23"/>
            <p:cNvCxnSpPr/>
            <p:nvPr/>
          </p:nvCxnSpPr>
          <p:spPr>
            <a:xfrm flipH="1">
              <a:off x="4252" y="5184"/>
              <a:ext cx="1701" cy="6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32"/>
            <p:cNvSpPr txBox="1"/>
            <p:nvPr/>
          </p:nvSpPr>
          <p:spPr>
            <a:xfrm>
              <a:off x="623" y="5482"/>
              <a:ext cx="3744" cy="16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以上各项如实填好后，委托人签字确认后，委托单随样品一起送到中心。没有签字的委托单为无效委托单。</a:t>
              </a:r>
              <a:endParaRPr lang="zh-CN" altLang="en-US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851535" y="4371975"/>
            <a:ext cx="2963545" cy="330200"/>
            <a:chOff x="1341" y="6885"/>
            <a:chExt cx="4667" cy="520"/>
          </a:xfrm>
        </p:grpSpPr>
        <p:cxnSp>
          <p:nvCxnSpPr>
            <p:cNvPr id="26" name="直接连接符 25"/>
            <p:cNvCxnSpPr/>
            <p:nvPr/>
          </p:nvCxnSpPr>
          <p:spPr>
            <a:xfrm flipH="1">
              <a:off x="4138" y="6924"/>
              <a:ext cx="1871" cy="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32"/>
            <p:cNvSpPr txBox="1"/>
            <p:nvPr/>
          </p:nvSpPr>
          <p:spPr>
            <a:xfrm>
              <a:off x="1341" y="6885"/>
              <a:ext cx="2709" cy="52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anchor="t" anchorCtr="0">
              <a:spAutoFit/>
            </a:bodyPr>
            <a:p>
              <a:pPr>
                <a:lnSpc>
                  <a:spcPct val="130000"/>
                </a:lnSpc>
              </a:pPr>
              <a:r>
                <a:rPr lang="zh-CN" altLang="en-US" sz="1200" b="1" dirty="0">
                  <a:solidFill>
                    <a:srgbClr val="000000"/>
                  </a:solidFill>
                  <a:latin typeface="FZHei-B01S" pitchFamily="2" charset="-122"/>
                  <a:ea typeface="FZHei-B01S" pitchFamily="2" charset="-122"/>
                  <a:sym typeface="FZHei-B01S" pitchFamily="2" charset="-122"/>
                </a:rPr>
                <a:t>请认真阅读注意事项。</a:t>
              </a:r>
              <a:endParaRPr lang="zh-CN" altLang="en-US" sz="1200" b="1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样品检测委托单_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27855" y="51435"/>
            <a:ext cx="3634740" cy="5143500"/>
          </a:xfrm>
          <a:prstGeom prst="rect">
            <a:avLst/>
          </a:prstGeom>
        </p:spPr>
      </p:pic>
      <p:sp>
        <p:nvSpPr>
          <p:cNvPr id="87" name="Text Box 18"/>
          <p:cNvSpPr txBox="1"/>
          <p:nvPr/>
        </p:nvSpPr>
        <p:spPr>
          <a:xfrm>
            <a:off x="68580" y="99060"/>
            <a:ext cx="321183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填写委托单</a:t>
            </a:r>
            <a:r>
              <a:rPr lang="zh-CN" altLang="en-US" sz="18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（一般单位）</a:t>
            </a:r>
            <a:endParaRPr lang="zh-CN" altLang="en-US" sz="1800" dirty="0">
              <a:solidFill>
                <a:srgbClr val="33333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32" name="直接连接符​​ 14"/>
          <p:cNvCxnSpPr/>
          <p:nvPr/>
        </p:nvCxnSpPr>
        <p:spPr>
          <a:xfrm>
            <a:off x="35560" y="555625"/>
            <a:ext cx="3096260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31"/>
          <p:cNvSpPr txBox="1"/>
          <p:nvPr/>
        </p:nvSpPr>
        <p:spPr>
          <a:xfrm>
            <a:off x="467995" y="1635760"/>
            <a:ext cx="3366770" cy="129159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如样品数量较多且测试项目较多，可在委托单附表逐个样品填写相应信息。</a:t>
            </a:r>
            <a:endParaRPr lang="zh-CN" altLang="en-US" sz="20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" name="Text Box 18"/>
          <p:cNvSpPr txBox="1"/>
          <p:nvPr/>
        </p:nvSpPr>
        <p:spPr>
          <a:xfrm>
            <a:off x="68580" y="99060"/>
            <a:ext cx="3211830" cy="4756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zh-CN" altLang="en-US" sz="25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填写委托单</a:t>
            </a:r>
            <a:r>
              <a:rPr lang="zh-CN" altLang="en-US" sz="1800" dirty="0">
                <a:solidFill>
                  <a:srgbClr val="333333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（附属医院）</a:t>
            </a:r>
            <a:endParaRPr lang="zh-CN" altLang="en-US" sz="1800" dirty="0">
              <a:solidFill>
                <a:srgbClr val="333333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32" name="直接连接符​​ 14"/>
          <p:cNvCxnSpPr/>
          <p:nvPr/>
        </p:nvCxnSpPr>
        <p:spPr>
          <a:xfrm>
            <a:off x="35560" y="555625"/>
            <a:ext cx="3096260" cy="0"/>
          </a:xfrm>
          <a:prstGeom prst="line">
            <a:avLst/>
          </a:prstGeom>
          <a:ln w="9525">
            <a:solidFill>
              <a:srgbClr val="3333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31"/>
          <p:cNvSpPr txBox="1"/>
          <p:nvPr/>
        </p:nvSpPr>
        <p:spPr>
          <a:xfrm>
            <a:off x="467995" y="1635760"/>
            <a:ext cx="3366770" cy="16916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FZHei-B01S" pitchFamily="2" charset="-122"/>
                <a:ea typeface="FZHei-B01S" pitchFamily="2" charset="-122"/>
                <a:sym typeface="FZHei-B01S" pitchFamily="2" charset="-122"/>
              </a:rPr>
              <a:t>附属医院测试样品委托单与一般单位委托单填写一致。需要附属医院和医管办盖章后方可生效。</a:t>
            </a:r>
            <a:endParaRPr lang="zh-CN" altLang="en-US" sz="2000" dirty="0">
              <a:solidFill>
                <a:srgbClr val="000000"/>
              </a:solidFill>
              <a:latin typeface="FZHei-B01S" pitchFamily="2" charset="-122"/>
              <a:ea typeface="FZHei-B01S" pitchFamily="2" charset="-122"/>
              <a:sym typeface="FZHei-B01S" pitchFamily="2" charset="-122"/>
            </a:endParaRPr>
          </a:p>
        </p:txBody>
      </p:sp>
      <p:cxnSp>
        <p:nvCxnSpPr>
          <p:cNvPr id="55" name="直接连接符 54"/>
          <p:cNvCxnSpPr/>
          <p:nvPr/>
        </p:nvCxnSpPr>
        <p:spPr>
          <a:xfrm flipH="1" flipV="1">
            <a:off x="3636010" y="2355850"/>
            <a:ext cx="1367790" cy="108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4500245" y="0"/>
            <a:ext cx="3634740" cy="5132705"/>
            <a:chOff x="7087" y="0"/>
            <a:chExt cx="5724" cy="8083"/>
          </a:xfrm>
        </p:grpSpPr>
        <p:pic>
          <p:nvPicPr>
            <p:cNvPr id="2" name="图片 1" descr="附件3：南通大学分析测试中心样品检测申请单_01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rcRect b="14667"/>
            <a:stretch>
              <a:fillRect/>
            </a:stretch>
          </p:blipFill>
          <p:spPr>
            <a:xfrm>
              <a:off x="7087" y="0"/>
              <a:ext cx="5724" cy="6912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rcRect t="1516" b="4789"/>
            <a:stretch>
              <a:fillRect/>
            </a:stretch>
          </p:blipFill>
          <p:spPr>
            <a:xfrm>
              <a:off x="7814" y="6909"/>
              <a:ext cx="4502" cy="117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IMING" val="|1.1|3.1|1.3|0.9"/>
</p:tagLst>
</file>

<file path=ppt/tags/tag2.xml><?xml version="1.0" encoding="utf-8"?>
<p:tagLst xmlns:p="http://schemas.openxmlformats.org/presentationml/2006/main">
  <p:tag name="KSO_WM_UNIT_PLACING_PICTURE_USER_VIEWPORT" val="{&quot;height&quot;:8100,&quot;width&quot;:5724}"/>
</p:tagLst>
</file>

<file path=ppt/tags/tag3.xml><?xml version="1.0" encoding="utf-8"?>
<p:tagLst xmlns:p="http://schemas.openxmlformats.org/presentationml/2006/main">
  <p:tag name="TIMING" val="|1.1|3.1|1.3|0.9"/>
</p:tagLst>
</file>

<file path=ppt/tags/tag4.xml><?xml version="1.0" encoding="utf-8"?>
<p:tagLst xmlns:p="http://schemas.openxmlformats.org/presentationml/2006/main">
  <p:tag name="COMMONDATA" val="eyJoZGlkIjoiZWU0YjVjNmQ0YzNiOTdhNzk5NmIwOWM3MmRmNzVkNmIifQ=="/>
</p:tagLst>
</file>

<file path=ppt/theme/theme1.xml><?xml version="1.0" encoding="utf-8"?>
<a:theme xmlns:a="http://schemas.openxmlformats.org/drawingml/2006/main" name="第一PPT，www.1ppt.com​">
  <a:themeElements>
    <a:clrScheme name="自定义 274">
      <a:dk1>
        <a:sysClr val="windowText" lastClr="000000"/>
      </a:dk1>
      <a:lt1>
        <a:sysClr val="window" lastClr="FFFFFF"/>
      </a:lt1>
      <a:dk2>
        <a:srgbClr val="7F7F7F"/>
      </a:dk2>
      <a:lt2>
        <a:srgbClr val="7F7F7F"/>
      </a:lt2>
      <a:accent1>
        <a:srgbClr val="C00002"/>
      </a:accent1>
      <a:accent2>
        <a:srgbClr val="C00002"/>
      </a:accent2>
      <a:accent3>
        <a:srgbClr val="C00002"/>
      </a:accent3>
      <a:accent4>
        <a:srgbClr val="C00002"/>
      </a:accent4>
      <a:accent5>
        <a:srgbClr val="808080"/>
      </a:accent5>
      <a:accent6>
        <a:srgbClr val="808080"/>
      </a:accent6>
      <a:hlink>
        <a:srgbClr val="FFFFFF"/>
      </a:hlink>
      <a:folHlink>
        <a:srgbClr val="FFFFFF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1896</Words>
  <Application>WPS 演示</Application>
  <PresentationFormat>全屏显示(16:9)</PresentationFormat>
  <Paragraphs>216</Paragraphs>
  <Slides>18</Slides>
  <Notes>35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微软雅黑</vt:lpstr>
      <vt:lpstr>Lato Regular</vt:lpstr>
      <vt:lpstr>Segoe Print</vt:lpstr>
      <vt:lpstr>Lato Hairline</vt:lpstr>
      <vt:lpstr>Lato Light</vt:lpstr>
      <vt:lpstr>FZHei-B01S</vt:lpstr>
      <vt:lpstr>Arial Unicode MS</vt:lpstr>
      <vt:lpstr>第一PPT，www.1ppt.com​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www.1ppt.com</dc:title>
  <dc:creator>user</dc:creator>
  <cp:keywords>www.1ppt.com</cp:keywords>
  <cp:category>www.1ppt.com</cp:category>
  <cp:lastModifiedBy>萌虎</cp:lastModifiedBy>
  <cp:revision>1045</cp:revision>
  <dcterms:created xsi:type="dcterms:W3CDTF">2015-04-24T01:01:00Z</dcterms:created>
  <dcterms:modified xsi:type="dcterms:W3CDTF">2022-05-25T06:11:51Z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0620384E58604B3DA8ADF4483964FABB</vt:lpwstr>
  </property>
</Properties>
</file>